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Helvetica World Bold" charset="1" panose="020B0800040000020004"/>
      <p:regular r:id="rId19"/>
    </p:embeddedFont>
    <p:embeddedFont>
      <p:font typeface="Bricolage Grotesque" charset="1" panose="020B0605040402000204"/>
      <p:regular r:id="rId20"/>
    </p:embeddedFont>
    <p:embeddedFont>
      <p:font typeface="Bricolage Grotesque Bold" charset="1" panose="020B0605040402000204"/>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9.png" Type="http://schemas.openxmlformats.org/officeDocument/2006/relationships/image"/><Relationship Id="rId15" Target="../media/image10.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 Id="rId8" Target="../media/image43.png" Type="http://schemas.openxmlformats.org/officeDocument/2006/relationships/image"/><Relationship Id="rId9" Target="../media/image4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46.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5.png" Type="http://schemas.openxmlformats.org/officeDocument/2006/relationships/image"/><Relationship Id="rId13" Target="../media/image16.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9.png" Type="http://schemas.openxmlformats.org/officeDocument/2006/relationships/image"/><Relationship Id="rId17" Target="../media/image10.svg" Type="http://schemas.openxmlformats.org/officeDocument/2006/relationships/image"/><Relationship Id="rId2" Target="../media/image47.png" Type="http://schemas.openxmlformats.org/officeDocument/2006/relationships/image"/><Relationship Id="rId3" Target="../media/image48.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 Id="rId8" Target="../media/image39.png" Type="http://schemas.openxmlformats.org/officeDocument/2006/relationships/image"/><Relationship Id="rId9" Target="../media/image40.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12" Target="../media/image15.png" Type="http://schemas.openxmlformats.org/officeDocument/2006/relationships/image"/><Relationship Id="rId13" Target="../media/image16.svg" Type="http://schemas.openxmlformats.org/officeDocument/2006/relationships/image"/><Relationship Id="rId14" Target="../media/image11.png" Type="http://schemas.openxmlformats.org/officeDocument/2006/relationships/image"/><Relationship Id="rId15" Target="../media/image12.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12" Target="../media/image25.png" Type="http://schemas.openxmlformats.org/officeDocument/2006/relationships/image"/><Relationship Id="rId13" Target="../media/image26.svg" Type="http://schemas.openxmlformats.org/officeDocument/2006/relationships/image"/><Relationship Id="rId14" Target="../media/image27.png" Type="http://schemas.openxmlformats.org/officeDocument/2006/relationships/image"/><Relationship Id="rId15" Target="../media/image28.svg" Type="http://schemas.openxmlformats.org/officeDocument/2006/relationships/image"/><Relationship Id="rId16" Target="../media/image29.png" Type="http://schemas.openxmlformats.org/officeDocument/2006/relationships/image"/><Relationship Id="rId17" Target="../media/image30.sv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11" Target="../media/image36.sv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14" Target="../media/image11.png" Type="http://schemas.openxmlformats.org/officeDocument/2006/relationships/image"/><Relationship Id="rId15" Target="../media/image12.svg" Type="http://schemas.openxmlformats.org/officeDocument/2006/relationships/image"/><Relationship Id="rId16" Target="../media/image13.png" Type="http://schemas.openxmlformats.org/officeDocument/2006/relationships/image"/><Relationship Id="rId17" Target="../media/image14.svg" Type="http://schemas.openxmlformats.org/officeDocument/2006/relationships/image"/><Relationship Id="rId18" Target="../media/image15.png" Type="http://schemas.openxmlformats.org/officeDocument/2006/relationships/image"/><Relationship Id="rId19" Target="../media/image16.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png" Type="http://schemas.openxmlformats.org/officeDocument/2006/relationships/image"/><Relationship Id="rId11" Target="../media/image40.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1.png" Type="http://schemas.openxmlformats.org/officeDocument/2006/relationships/image"/><Relationship Id="rId15" Target="../media/image12.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35.png" Type="http://schemas.openxmlformats.org/officeDocument/2006/relationships/image"/><Relationship Id="rId19" Target="../media/image36.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7.png" Type="http://schemas.openxmlformats.org/officeDocument/2006/relationships/image"/><Relationship Id="rId9" Target="../media/image3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9.png" Type="http://schemas.openxmlformats.org/officeDocument/2006/relationships/image"/><Relationship Id="rId15" Target="../media/image10.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 Id="rId8" Target="../media/image43.png" Type="http://schemas.openxmlformats.org/officeDocument/2006/relationships/image"/><Relationship Id="rId9" Target="../media/image4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9.png" Type="http://schemas.openxmlformats.org/officeDocument/2006/relationships/image"/><Relationship Id="rId15" Target="../media/image10.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 Id="rId8" Target="../media/image43.png" Type="http://schemas.openxmlformats.org/officeDocument/2006/relationships/image"/><Relationship Id="rId9" Target="../media/image4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11" Target="../media/image36.svg" Type="http://schemas.openxmlformats.org/officeDocument/2006/relationships/image"/><Relationship Id="rId12" Target="../media/image15.png" Type="http://schemas.openxmlformats.org/officeDocument/2006/relationships/image"/><Relationship Id="rId13" Target="../media/image16.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9.png" Type="http://schemas.openxmlformats.org/officeDocument/2006/relationships/image"/><Relationship Id="rId17" Target="../media/image10.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 Id="rId8" Target="../media/image43.png" Type="http://schemas.openxmlformats.org/officeDocument/2006/relationships/image"/><Relationship Id="rId9" Target="../media/image4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12" Target="../media/image41.png" Type="http://schemas.openxmlformats.org/officeDocument/2006/relationships/image"/><Relationship Id="rId13" Target="../media/image42.svg" Type="http://schemas.openxmlformats.org/officeDocument/2006/relationships/image"/><Relationship Id="rId14" Target="../media/image43.png" Type="http://schemas.openxmlformats.org/officeDocument/2006/relationships/image"/><Relationship Id="rId15" Target="../media/image44.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 Id="rId8" Target="../media/image4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C3866"/>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8601123"/>
            <a:ext cx="657177" cy="657177"/>
          </a:xfrm>
          <a:custGeom>
            <a:avLst/>
            <a:gdLst/>
            <a:ahLst/>
            <a:cxnLst/>
            <a:rect r="r" b="b" t="t" l="l"/>
            <a:pathLst>
              <a:path h="657177" w="657177">
                <a:moveTo>
                  <a:pt x="0" y="0"/>
                </a:moveTo>
                <a:lnTo>
                  <a:pt x="657177" y="0"/>
                </a:lnTo>
                <a:lnTo>
                  <a:pt x="657177" y="657177"/>
                </a:lnTo>
                <a:lnTo>
                  <a:pt x="0" y="6571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7289685" y="-1904437"/>
            <a:ext cx="13794380" cy="13794380"/>
          </a:xfrm>
          <a:custGeom>
            <a:avLst/>
            <a:gdLst/>
            <a:ahLst/>
            <a:cxnLst/>
            <a:rect r="r" b="b" t="t" l="l"/>
            <a:pathLst>
              <a:path h="13794380" w="13794380">
                <a:moveTo>
                  <a:pt x="13794380" y="0"/>
                </a:moveTo>
                <a:lnTo>
                  <a:pt x="0" y="0"/>
                </a:lnTo>
                <a:lnTo>
                  <a:pt x="0" y="13794380"/>
                </a:lnTo>
                <a:lnTo>
                  <a:pt x="13794380" y="13794380"/>
                </a:lnTo>
                <a:lnTo>
                  <a:pt x="1379438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950996" y="-5250857"/>
            <a:ext cx="18382226" cy="12724730"/>
          </a:xfrm>
          <a:custGeom>
            <a:avLst/>
            <a:gdLst/>
            <a:ahLst/>
            <a:cxnLst/>
            <a:rect r="r" b="b" t="t" l="l"/>
            <a:pathLst>
              <a:path h="12724730" w="18382226">
                <a:moveTo>
                  <a:pt x="0" y="0"/>
                </a:moveTo>
                <a:lnTo>
                  <a:pt x="18382226" y="0"/>
                </a:lnTo>
                <a:lnTo>
                  <a:pt x="18382226" y="12724729"/>
                </a:lnTo>
                <a:lnTo>
                  <a:pt x="0" y="12724729"/>
                </a:lnTo>
                <a:lnTo>
                  <a:pt x="0" y="0"/>
                </a:lnTo>
                <a:close/>
              </a:path>
            </a:pathLst>
          </a:custGeom>
          <a:blipFill>
            <a:blip r:embed="rId6">
              <a:alphaModFix amt="15000"/>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4330050" y="3182183"/>
            <a:ext cx="7854008" cy="4640934"/>
          </a:xfrm>
          <a:prstGeom prst="rect">
            <a:avLst/>
          </a:prstGeom>
        </p:spPr>
        <p:txBody>
          <a:bodyPr anchor="t" rtlCol="false" tIns="0" lIns="0" bIns="0" rIns="0">
            <a:spAutoFit/>
          </a:bodyPr>
          <a:lstStyle/>
          <a:p>
            <a:pPr algn="l" marL="0" indent="0" lvl="0">
              <a:lnSpc>
                <a:spcPts val="10385"/>
              </a:lnSpc>
            </a:pPr>
            <a:r>
              <a:rPr lang="en-US" b="true" sz="12981" spc="-649">
                <a:solidFill>
                  <a:srgbClr val="D9D9E3"/>
                </a:solidFill>
                <a:latin typeface="Helvetica World Bold"/>
                <a:ea typeface="Helvetica World Bold"/>
                <a:cs typeface="Helvetica World Bold"/>
                <a:sym typeface="Helvetica World Bold"/>
              </a:rPr>
              <a:t>Penentuan Pemberian Kredit</a:t>
            </a:r>
          </a:p>
        </p:txBody>
      </p:sp>
      <p:sp>
        <p:nvSpPr>
          <p:cNvPr name="Freeform 6" id="6"/>
          <p:cNvSpPr/>
          <p:nvPr/>
        </p:nvSpPr>
        <p:spPr>
          <a:xfrm flipH="false" flipV="false" rot="0">
            <a:off x="9897744" y="6253239"/>
            <a:ext cx="990077" cy="991881"/>
          </a:xfrm>
          <a:custGeom>
            <a:avLst/>
            <a:gdLst/>
            <a:ahLst/>
            <a:cxnLst/>
            <a:rect r="r" b="b" t="t" l="l"/>
            <a:pathLst>
              <a:path h="991881" w="990077">
                <a:moveTo>
                  <a:pt x="0" y="0"/>
                </a:moveTo>
                <a:lnTo>
                  <a:pt x="990077" y="0"/>
                </a:lnTo>
                <a:lnTo>
                  <a:pt x="990077" y="991881"/>
                </a:lnTo>
                <a:lnTo>
                  <a:pt x="0" y="99188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7" id="7"/>
          <p:cNvGrpSpPr/>
          <p:nvPr/>
        </p:nvGrpSpPr>
        <p:grpSpPr>
          <a:xfrm rot="0">
            <a:off x="9023172" y="7823118"/>
            <a:ext cx="1555101" cy="155510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149352" y="0"/>
                  </a:moveTo>
                  <a:lnTo>
                    <a:pt x="663448" y="0"/>
                  </a:lnTo>
                  <a:cubicBezTo>
                    <a:pt x="703059" y="0"/>
                    <a:pt x="741047" y="15735"/>
                    <a:pt x="769056" y="43744"/>
                  </a:cubicBezTo>
                  <a:cubicBezTo>
                    <a:pt x="797065" y="71753"/>
                    <a:pt x="812800" y="109741"/>
                    <a:pt x="812800" y="149352"/>
                  </a:cubicBezTo>
                  <a:lnTo>
                    <a:pt x="812800" y="663448"/>
                  </a:lnTo>
                  <a:cubicBezTo>
                    <a:pt x="812800" y="703059"/>
                    <a:pt x="797065" y="741047"/>
                    <a:pt x="769056" y="769056"/>
                  </a:cubicBezTo>
                  <a:cubicBezTo>
                    <a:pt x="741047" y="797065"/>
                    <a:pt x="703059" y="812800"/>
                    <a:pt x="663448" y="812800"/>
                  </a:cubicBezTo>
                  <a:lnTo>
                    <a:pt x="149352" y="812800"/>
                  </a:lnTo>
                  <a:cubicBezTo>
                    <a:pt x="109741" y="812800"/>
                    <a:pt x="71753" y="797065"/>
                    <a:pt x="43744" y="769056"/>
                  </a:cubicBezTo>
                  <a:cubicBezTo>
                    <a:pt x="15735" y="741047"/>
                    <a:pt x="0" y="703059"/>
                    <a:pt x="0" y="663448"/>
                  </a:cubicBezTo>
                  <a:lnTo>
                    <a:pt x="0" y="149352"/>
                  </a:lnTo>
                  <a:cubicBezTo>
                    <a:pt x="0" y="109741"/>
                    <a:pt x="15735" y="71753"/>
                    <a:pt x="43744" y="43744"/>
                  </a:cubicBezTo>
                  <a:cubicBezTo>
                    <a:pt x="71753" y="15735"/>
                    <a:pt x="109741" y="0"/>
                    <a:pt x="149352" y="0"/>
                  </a:cubicBezTo>
                  <a:close/>
                </a:path>
              </a:pathLst>
            </a:custGeom>
            <a:solidFill>
              <a:srgbClr val="6178CE"/>
            </a:solidFill>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6177837" y="1142230"/>
            <a:ext cx="1560195" cy="156019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148864" y="0"/>
                  </a:moveTo>
                  <a:lnTo>
                    <a:pt x="663936" y="0"/>
                  </a:lnTo>
                  <a:cubicBezTo>
                    <a:pt x="746151" y="0"/>
                    <a:pt x="812800" y="66649"/>
                    <a:pt x="812800" y="148864"/>
                  </a:cubicBezTo>
                  <a:lnTo>
                    <a:pt x="812800" y="663936"/>
                  </a:lnTo>
                  <a:cubicBezTo>
                    <a:pt x="812800" y="746151"/>
                    <a:pt x="746151" y="812800"/>
                    <a:pt x="663936" y="812800"/>
                  </a:cubicBezTo>
                  <a:lnTo>
                    <a:pt x="148864" y="812800"/>
                  </a:lnTo>
                  <a:cubicBezTo>
                    <a:pt x="66649" y="812800"/>
                    <a:pt x="0" y="746151"/>
                    <a:pt x="0" y="663936"/>
                  </a:cubicBezTo>
                  <a:lnTo>
                    <a:pt x="0" y="148864"/>
                  </a:lnTo>
                  <a:cubicBezTo>
                    <a:pt x="0" y="66649"/>
                    <a:pt x="66649" y="0"/>
                    <a:pt x="148864" y="0"/>
                  </a:cubicBezTo>
                  <a:close/>
                </a:path>
              </a:pathLst>
            </a:custGeom>
            <a:solidFill>
              <a:srgbClr val="6178CE"/>
            </a:solidFill>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2688145" y="5832326"/>
            <a:ext cx="1412795" cy="1412795"/>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164396" y="0"/>
                  </a:moveTo>
                  <a:lnTo>
                    <a:pt x="648404" y="0"/>
                  </a:lnTo>
                  <a:cubicBezTo>
                    <a:pt x="692005" y="0"/>
                    <a:pt x="733819" y="17320"/>
                    <a:pt x="764650" y="48150"/>
                  </a:cubicBezTo>
                  <a:cubicBezTo>
                    <a:pt x="795480" y="78981"/>
                    <a:pt x="812800" y="120795"/>
                    <a:pt x="812800" y="164396"/>
                  </a:cubicBezTo>
                  <a:lnTo>
                    <a:pt x="812800" y="648404"/>
                  </a:lnTo>
                  <a:cubicBezTo>
                    <a:pt x="812800" y="692005"/>
                    <a:pt x="795480" y="733819"/>
                    <a:pt x="764650" y="764650"/>
                  </a:cubicBezTo>
                  <a:cubicBezTo>
                    <a:pt x="733819" y="795480"/>
                    <a:pt x="692005" y="812800"/>
                    <a:pt x="648404" y="812800"/>
                  </a:cubicBezTo>
                  <a:lnTo>
                    <a:pt x="164396" y="812800"/>
                  </a:lnTo>
                  <a:cubicBezTo>
                    <a:pt x="120795" y="812800"/>
                    <a:pt x="78981" y="795480"/>
                    <a:pt x="48150" y="764650"/>
                  </a:cubicBezTo>
                  <a:cubicBezTo>
                    <a:pt x="17320" y="733819"/>
                    <a:pt x="0" y="692005"/>
                    <a:pt x="0" y="648404"/>
                  </a:cubicBezTo>
                  <a:lnTo>
                    <a:pt x="0" y="164396"/>
                  </a:lnTo>
                  <a:cubicBezTo>
                    <a:pt x="0" y="120795"/>
                    <a:pt x="17320" y="78981"/>
                    <a:pt x="48150" y="48150"/>
                  </a:cubicBezTo>
                  <a:cubicBezTo>
                    <a:pt x="78981" y="17320"/>
                    <a:pt x="120795" y="0"/>
                    <a:pt x="164396" y="0"/>
                  </a:cubicBezTo>
                  <a:close/>
                </a:path>
              </a:pathLst>
            </a:custGeom>
            <a:solidFill>
              <a:srgbClr val="6178CE"/>
            </a:solidFill>
          </p:spPr>
        </p:sp>
        <p:sp>
          <p:nvSpPr>
            <p:cNvPr name="TextBox 15" id="1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12786587" y="2702425"/>
            <a:ext cx="1400288" cy="140028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165864" y="0"/>
                  </a:moveTo>
                  <a:lnTo>
                    <a:pt x="646936" y="0"/>
                  </a:lnTo>
                  <a:cubicBezTo>
                    <a:pt x="738540" y="0"/>
                    <a:pt x="812800" y="74260"/>
                    <a:pt x="812800" y="165864"/>
                  </a:cubicBezTo>
                  <a:lnTo>
                    <a:pt x="812800" y="646936"/>
                  </a:lnTo>
                  <a:cubicBezTo>
                    <a:pt x="812800" y="738540"/>
                    <a:pt x="738540" y="812800"/>
                    <a:pt x="646936" y="812800"/>
                  </a:cubicBezTo>
                  <a:lnTo>
                    <a:pt x="165864" y="812800"/>
                  </a:lnTo>
                  <a:cubicBezTo>
                    <a:pt x="74260" y="812800"/>
                    <a:pt x="0" y="738540"/>
                    <a:pt x="0" y="646936"/>
                  </a:cubicBezTo>
                  <a:lnTo>
                    <a:pt x="0" y="165864"/>
                  </a:lnTo>
                  <a:cubicBezTo>
                    <a:pt x="0" y="74260"/>
                    <a:pt x="74260" y="0"/>
                    <a:pt x="165864" y="0"/>
                  </a:cubicBezTo>
                  <a:close/>
                </a:path>
              </a:pathLst>
            </a:custGeom>
            <a:solidFill>
              <a:srgbClr val="6178CE"/>
            </a:solidFill>
          </p:spPr>
        </p:sp>
        <p:sp>
          <p:nvSpPr>
            <p:cNvPr name="TextBox 18" id="1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19" id="19"/>
          <p:cNvSpPr/>
          <p:nvPr/>
        </p:nvSpPr>
        <p:spPr>
          <a:xfrm flipH="false" flipV="false" rot="0">
            <a:off x="6377816" y="1442411"/>
            <a:ext cx="1160237" cy="959832"/>
          </a:xfrm>
          <a:custGeom>
            <a:avLst/>
            <a:gdLst/>
            <a:ahLst/>
            <a:cxnLst/>
            <a:rect r="r" b="b" t="t" l="l"/>
            <a:pathLst>
              <a:path h="959832" w="1160237">
                <a:moveTo>
                  <a:pt x="0" y="0"/>
                </a:moveTo>
                <a:lnTo>
                  <a:pt x="1160237" y="0"/>
                </a:lnTo>
                <a:lnTo>
                  <a:pt x="1160237" y="959832"/>
                </a:lnTo>
                <a:lnTo>
                  <a:pt x="0" y="95983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0" id="20"/>
          <p:cNvSpPr/>
          <p:nvPr/>
        </p:nvSpPr>
        <p:spPr>
          <a:xfrm flipH="false" flipV="false" rot="0">
            <a:off x="2935695" y="6022637"/>
            <a:ext cx="917695" cy="1032172"/>
          </a:xfrm>
          <a:custGeom>
            <a:avLst/>
            <a:gdLst/>
            <a:ahLst/>
            <a:cxnLst/>
            <a:rect r="r" b="b" t="t" l="l"/>
            <a:pathLst>
              <a:path h="1032172" w="917695">
                <a:moveTo>
                  <a:pt x="0" y="0"/>
                </a:moveTo>
                <a:lnTo>
                  <a:pt x="917694" y="0"/>
                </a:lnTo>
                <a:lnTo>
                  <a:pt x="917694" y="1032172"/>
                </a:lnTo>
                <a:lnTo>
                  <a:pt x="0" y="103217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1" id="21"/>
          <p:cNvSpPr/>
          <p:nvPr/>
        </p:nvSpPr>
        <p:spPr>
          <a:xfrm flipH="false" flipV="false" rot="0">
            <a:off x="9297832" y="8084882"/>
            <a:ext cx="1005782" cy="1031571"/>
          </a:xfrm>
          <a:custGeom>
            <a:avLst/>
            <a:gdLst/>
            <a:ahLst/>
            <a:cxnLst/>
            <a:rect r="r" b="b" t="t" l="l"/>
            <a:pathLst>
              <a:path h="1031571" w="1005782">
                <a:moveTo>
                  <a:pt x="0" y="0"/>
                </a:moveTo>
                <a:lnTo>
                  <a:pt x="1005782" y="0"/>
                </a:lnTo>
                <a:lnTo>
                  <a:pt x="1005782" y="1031572"/>
                </a:lnTo>
                <a:lnTo>
                  <a:pt x="0" y="10315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2" id="22"/>
          <p:cNvSpPr/>
          <p:nvPr/>
        </p:nvSpPr>
        <p:spPr>
          <a:xfrm flipH="false" flipV="false" rot="0">
            <a:off x="13002895" y="2918733"/>
            <a:ext cx="967672" cy="967672"/>
          </a:xfrm>
          <a:custGeom>
            <a:avLst/>
            <a:gdLst/>
            <a:ahLst/>
            <a:cxnLst/>
            <a:rect r="r" b="b" t="t" l="l"/>
            <a:pathLst>
              <a:path h="967672" w="967672">
                <a:moveTo>
                  <a:pt x="0" y="0"/>
                </a:moveTo>
                <a:lnTo>
                  <a:pt x="967672" y="0"/>
                </a:lnTo>
                <a:lnTo>
                  <a:pt x="967672" y="967672"/>
                </a:lnTo>
                <a:lnTo>
                  <a:pt x="0" y="96767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23" id="23"/>
          <p:cNvSpPr txBox="true"/>
          <p:nvPr/>
        </p:nvSpPr>
        <p:spPr>
          <a:xfrm rot="0">
            <a:off x="4450878" y="7702883"/>
            <a:ext cx="3806176" cy="422002"/>
          </a:xfrm>
          <a:prstGeom prst="rect">
            <a:avLst/>
          </a:prstGeom>
        </p:spPr>
        <p:txBody>
          <a:bodyPr anchor="t" rtlCol="false" tIns="0" lIns="0" bIns="0" rIns="0">
            <a:spAutoFit/>
          </a:bodyPr>
          <a:lstStyle/>
          <a:p>
            <a:pPr algn="l" marL="0" indent="0" lvl="0">
              <a:lnSpc>
                <a:spcPts val="3149"/>
              </a:lnSpc>
            </a:pPr>
            <a:r>
              <a:rPr lang="en-US" sz="3149" spc="-78">
                <a:solidFill>
                  <a:srgbClr val="D9D9E3"/>
                </a:solidFill>
                <a:latin typeface="Bricolage Grotesque"/>
                <a:ea typeface="Bricolage Grotesque"/>
                <a:cs typeface="Bricolage Grotesque"/>
                <a:sym typeface="Bricolage Grotesque"/>
              </a:rPr>
              <a:t>Kelompok 8</a:t>
            </a:r>
          </a:p>
        </p:txBody>
      </p:sp>
      <p:sp>
        <p:nvSpPr>
          <p:cNvPr name="TextBox 24" id="24"/>
          <p:cNvSpPr txBox="true"/>
          <p:nvPr/>
        </p:nvSpPr>
        <p:spPr>
          <a:xfrm rot="-5400000">
            <a:off x="2960864" y="4289862"/>
            <a:ext cx="2115819" cy="622554"/>
          </a:xfrm>
          <a:prstGeom prst="rect">
            <a:avLst/>
          </a:prstGeom>
        </p:spPr>
        <p:txBody>
          <a:bodyPr anchor="t" rtlCol="false" tIns="0" lIns="0" bIns="0" rIns="0">
            <a:spAutoFit/>
          </a:bodyPr>
          <a:lstStyle/>
          <a:p>
            <a:pPr algn="l" marL="0" indent="0" lvl="0">
              <a:lnSpc>
                <a:spcPts val="4952"/>
              </a:lnSpc>
            </a:pPr>
            <a:r>
              <a:rPr lang="en-US" sz="3899" spc="-97">
                <a:solidFill>
                  <a:srgbClr val="D9D9E3"/>
                </a:solidFill>
                <a:latin typeface="Bricolage Grotesque"/>
                <a:ea typeface="Bricolage Grotesque"/>
                <a:cs typeface="Bricolage Grotesque"/>
                <a:sym typeface="Bricolage Grotesque"/>
              </a:rPr>
              <a:t>SISTEM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C3866"/>
        </a:solidFill>
      </p:bgPr>
    </p:bg>
    <p:spTree>
      <p:nvGrpSpPr>
        <p:cNvPr id="1" name=""/>
        <p:cNvGrpSpPr/>
        <p:nvPr/>
      </p:nvGrpSpPr>
      <p:grpSpPr>
        <a:xfrm>
          <a:off x="0" y="0"/>
          <a:ext cx="0" cy="0"/>
          <a:chOff x="0" y="0"/>
          <a:chExt cx="0" cy="0"/>
        </a:xfrm>
      </p:grpSpPr>
      <p:sp>
        <p:nvSpPr>
          <p:cNvPr name="Freeform 2" id="2"/>
          <p:cNvSpPr/>
          <p:nvPr/>
        </p:nvSpPr>
        <p:spPr>
          <a:xfrm flipH="false" flipV="false" rot="0">
            <a:off x="-6528952" y="-1733500"/>
            <a:ext cx="13794380" cy="13794380"/>
          </a:xfrm>
          <a:custGeom>
            <a:avLst/>
            <a:gdLst/>
            <a:ahLst/>
            <a:cxnLst/>
            <a:rect r="r" b="b" t="t" l="l"/>
            <a:pathLst>
              <a:path h="13794380" w="13794380">
                <a:moveTo>
                  <a:pt x="0" y="0"/>
                </a:moveTo>
                <a:lnTo>
                  <a:pt x="13794380" y="0"/>
                </a:lnTo>
                <a:lnTo>
                  <a:pt x="13794380" y="13794381"/>
                </a:lnTo>
                <a:lnTo>
                  <a:pt x="0" y="137943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525982" y="-7772747"/>
            <a:ext cx="18051766" cy="12495975"/>
          </a:xfrm>
          <a:custGeom>
            <a:avLst/>
            <a:gdLst/>
            <a:ahLst/>
            <a:cxnLst/>
            <a:rect r="r" b="b" t="t" l="l"/>
            <a:pathLst>
              <a:path h="12495975" w="18051766">
                <a:moveTo>
                  <a:pt x="0" y="0"/>
                </a:moveTo>
                <a:lnTo>
                  <a:pt x="18051766" y="0"/>
                </a:lnTo>
                <a:lnTo>
                  <a:pt x="18051766" y="12495976"/>
                </a:lnTo>
                <a:lnTo>
                  <a:pt x="0" y="12495976"/>
                </a:lnTo>
                <a:lnTo>
                  <a:pt x="0" y="0"/>
                </a:lnTo>
                <a:close/>
              </a:path>
            </a:pathLst>
          </a:custGeom>
          <a:blipFill>
            <a:blip r:embed="rId4">
              <a:alphaModFix amt="15000"/>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flipV="true">
            <a:off x="7284478" y="4161961"/>
            <a:ext cx="0" cy="2217420"/>
          </a:xfrm>
          <a:prstGeom prst="line">
            <a:avLst/>
          </a:prstGeom>
          <a:ln cap="flat" w="38100">
            <a:solidFill>
              <a:srgbClr val="D9D9E3"/>
            </a:solidFill>
            <a:prstDash val="solid"/>
            <a:headEnd type="none" len="sm" w="sm"/>
            <a:tailEnd type="none" len="sm" w="sm"/>
          </a:ln>
        </p:spPr>
      </p:sp>
      <p:sp>
        <p:nvSpPr>
          <p:cNvPr name="TextBox 5" id="5"/>
          <p:cNvSpPr txBox="true"/>
          <p:nvPr/>
        </p:nvSpPr>
        <p:spPr>
          <a:xfrm rot="0">
            <a:off x="7586641" y="4221944"/>
            <a:ext cx="1608779" cy="859865"/>
          </a:xfrm>
          <a:prstGeom prst="rect">
            <a:avLst/>
          </a:prstGeom>
        </p:spPr>
        <p:txBody>
          <a:bodyPr anchor="t" rtlCol="false" tIns="0" lIns="0" bIns="0" rIns="0">
            <a:spAutoFit/>
          </a:bodyPr>
          <a:lstStyle/>
          <a:p>
            <a:pPr algn="l" marL="0" indent="0" lvl="0">
              <a:lnSpc>
                <a:spcPts val="5256"/>
              </a:lnSpc>
            </a:pPr>
            <a:r>
              <a:rPr lang="en-US" b="true" sz="7102" spc="-355">
                <a:solidFill>
                  <a:srgbClr val="D9D9E3"/>
                </a:solidFill>
                <a:latin typeface="Helvetica World Bold"/>
                <a:ea typeface="Helvetica World Bold"/>
                <a:cs typeface="Helvetica World Bold"/>
                <a:sym typeface="Helvetica World Bold"/>
              </a:rPr>
              <a:t>02.</a:t>
            </a:r>
          </a:p>
        </p:txBody>
      </p:sp>
      <p:sp>
        <p:nvSpPr>
          <p:cNvPr name="TextBox 6" id="6"/>
          <p:cNvSpPr txBox="true"/>
          <p:nvPr/>
        </p:nvSpPr>
        <p:spPr>
          <a:xfrm rot="0">
            <a:off x="7586641" y="5322869"/>
            <a:ext cx="6596150" cy="667131"/>
          </a:xfrm>
          <a:prstGeom prst="rect">
            <a:avLst/>
          </a:prstGeom>
        </p:spPr>
        <p:txBody>
          <a:bodyPr anchor="t" rtlCol="false" tIns="0" lIns="0" bIns="0" rIns="0">
            <a:spAutoFit/>
          </a:bodyPr>
          <a:lstStyle/>
          <a:p>
            <a:pPr algn="l" marL="0" indent="0" lvl="0">
              <a:lnSpc>
                <a:spcPts val="2667"/>
              </a:lnSpc>
            </a:pPr>
            <a:r>
              <a:rPr lang="en-US" sz="2100" spc="-52">
                <a:solidFill>
                  <a:srgbClr val="D9D9E3"/>
                </a:solidFill>
                <a:latin typeface="Bricolage Grotesque"/>
                <a:ea typeface="Bricolage Grotesque"/>
                <a:cs typeface="Bricolage Grotesque"/>
                <a:sym typeface="Bricolage Grotesque"/>
              </a:rPr>
              <a:t>Pemrosesan data menggunakan PHP untuk menghitung skor berdasarkan aturan.</a:t>
            </a:r>
          </a:p>
        </p:txBody>
      </p:sp>
      <p:sp>
        <p:nvSpPr>
          <p:cNvPr name="Freeform 7" id="7"/>
          <p:cNvSpPr/>
          <p:nvPr/>
        </p:nvSpPr>
        <p:spPr>
          <a:xfrm flipH="false" flipV="false" rot="0">
            <a:off x="1137934" y="4001002"/>
            <a:ext cx="4696994" cy="9429040"/>
          </a:xfrm>
          <a:custGeom>
            <a:avLst/>
            <a:gdLst/>
            <a:ahLst/>
            <a:cxnLst/>
            <a:rect r="r" b="b" t="t" l="l"/>
            <a:pathLst>
              <a:path h="9429040" w="4696994">
                <a:moveTo>
                  <a:pt x="0" y="0"/>
                </a:moveTo>
                <a:lnTo>
                  <a:pt x="4696993" y="0"/>
                </a:lnTo>
                <a:lnTo>
                  <a:pt x="4696993" y="9429039"/>
                </a:lnTo>
                <a:lnTo>
                  <a:pt x="0" y="94290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6817" y="6055781"/>
            <a:ext cx="6986495" cy="4230005"/>
          </a:xfrm>
          <a:custGeom>
            <a:avLst/>
            <a:gdLst/>
            <a:ahLst/>
            <a:cxnLst/>
            <a:rect r="r" b="b" t="t" l="l"/>
            <a:pathLst>
              <a:path h="4230005" w="6986495">
                <a:moveTo>
                  <a:pt x="0" y="0"/>
                </a:moveTo>
                <a:lnTo>
                  <a:pt x="6986495" y="0"/>
                </a:lnTo>
                <a:lnTo>
                  <a:pt x="6986495" y="4230006"/>
                </a:lnTo>
                <a:lnTo>
                  <a:pt x="0" y="42300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9" id="9"/>
          <p:cNvGrpSpPr/>
          <p:nvPr/>
        </p:nvGrpSpPr>
        <p:grpSpPr>
          <a:xfrm rot="0">
            <a:off x="5056303" y="3907619"/>
            <a:ext cx="1557249" cy="155724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149146" y="0"/>
                  </a:moveTo>
                  <a:lnTo>
                    <a:pt x="663654" y="0"/>
                  </a:lnTo>
                  <a:cubicBezTo>
                    <a:pt x="746025" y="0"/>
                    <a:pt x="812800" y="66775"/>
                    <a:pt x="812800" y="149146"/>
                  </a:cubicBezTo>
                  <a:lnTo>
                    <a:pt x="812800" y="663654"/>
                  </a:lnTo>
                  <a:cubicBezTo>
                    <a:pt x="812800" y="746025"/>
                    <a:pt x="746025" y="812800"/>
                    <a:pt x="663654" y="812800"/>
                  </a:cubicBezTo>
                  <a:lnTo>
                    <a:pt x="149146" y="812800"/>
                  </a:lnTo>
                  <a:cubicBezTo>
                    <a:pt x="66775" y="812800"/>
                    <a:pt x="0" y="746025"/>
                    <a:pt x="0" y="663654"/>
                  </a:cubicBezTo>
                  <a:lnTo>
                    <a:pt x="0" y="149146"/>
                  </a:lnTo>
                  <a:cubicBezTo>
                    <a:pt x="0" y="66775"/>
                    <a:pt x="66775" y="0"/>
                    <a:pt x="149146" y="0"/>
                  </a:cubicBezTo>
                  <a:close/>
                </a:path>
              </a:pathLst>
            </a:custGeom>
            <a:solidFill>
              <a:srgbClr val="6178CE"/>
            </a:solidFill>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5296857" y="4148174"/>
            <a:ext cx="1076140" cy="1076140"/>
          </a:xfrm>
          <a:custGeom>
            <a:avLst/>
            <a:gdLst/>
            <a:ahLst/>
            <a:cxnLst/>
            <a:rect r="r" b="b" t="t" l="l"/>
            <a:pathLst>
              <a:path h="1076140" w="1076140">
                <a:moveTo>
                  <a:pt x="0" y="0"/>
                </a:moveTo>
                <a:lnTo>
                  <a:pt x="1076140" y="0"/>
                </a:lnTo>
                <a:lnTo>
                  <a:pt x="1076140" y="1076140"/>
                </a:lnTo>
                <a:lnTo>
                  <a:pt x="0" y="107614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3" id="13"/>
          <p:cNvGrpSpPr/>
          <p:nvPr/>
        </p:nvGrpSpPr>
        <p:grpSpPr>
          <a:xfrm rot="0">
            <a:off x="666875" y="3340500"/>
            <a:ext cx="1382729" cy="138272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128777" y="0"/>
                  </a:moveTo>
                  <a:lnTo>
                    <a:pt x="684023" y="0"/>
                  </a:lnTo>
                  <a:cubicBezTo>
                    <a:pt x="755144" y="0"/>
                    <a:pt x="812800" y="57656"/>
                    <a:pt x="812800" y="128777"/>
                  </a:cubicBezTo>
                  <a:lnTo>
                    <a:pt x="812800" y="684023"/>
                  </a:lnTo>
                  <a:cubicBezTo>
                    <a:pt x="812800" y="755144"/>
                    <a:pt x="755144" y="812800"/>
                    <a:pt x="684023" y="812800"/>
                  </a:cubicBezTo>
                  <a:lnTo>
                    <a:pt x="128777" y="812800"/>
                  </a:lnTo>
                  <a:cubicBezTo>
                    <a:pt x="57656" y="812800"/>
                    <a:pt x="0" y="755144"/>
                    <a:pt x="0" y="684023"/>
                  </a:cubicBezTo>
                  <a:lnTo>
                    <a:pt x="0" y="128777"/>
                  </a:lnTo>
                  <a:cubicBezTo>
                    <a:pt x="0" y="57656"/>
                    <a:pt x="57656" y="0"/>
                    <a:pt x="128777" y="0"/>
                  </a:cubicBezTo>
                  <a:close/>
                </a:path>
              </a:pathLst>
            </a:custGeom>
            <a:solidFill>
              <a:srgbClr val="6178CE"/>
            </a:solidFill>
          </p:spPr>
        </p:sp>
        <p:sp>
          <p:nvSpPr>
            <p:cNvPr name="TextBox 15" id="1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0">
            <a:off x="911090" y="3573250"/>
            <a:ext cx="894298" cy="917229"/>
          </a:xfrm>
          <a:custGeom>
            <a:avLst/>
            <a:gdLst/>
            <a:ahLst/>
            <a:cxnLst/>
            <a:rect r="r" b="b" t="t" l="l"/>
            <a:pathLst>
              <a:path h="917229" w="894298">
                <a:moveTo>
                  <a:pt x="0" y="0"/>
                </a:moveTo>
                <a:lnTo>
                  <a:pt x="894298" y="0"/>
                </a:lnTo>
                <a:lnTo>
                  <a:pt x="894298" y="917229"/>
                </a:lnTo>
                <a:lnTo>
                  <a:pt x="0" y="91722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7" id="17"/>
          <p:cNvGrpSpPr/>
          <p:nvPr/>
        </p:nvGrpSpPr>
        <p:grpSpPr>
          <a:xfrm rot="0">
            <a:off x="5554126" y="1282657"/>
            <a:ext cx="1425552" cy="1425552"/>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108616" y="0"/>
                  </a:moveTo>
                  <a:lnTo>
                    <a:pt x="704184" y="0"/>
                  </a:lnTo>
                  <a:cubicBezTo>
                    <a:pt x="732990" y="0"/>
                    <a:pt x="760617" y="11443"/>
                    <a:pt x="780987" y="31813"/>
                  </a:cubicBezTo>
                  <a:cubicBezTo>
                    <a:pt x="801357" y="52183"/>
                    <a:pt x="812800" y="79810"/>
                    <a:pt x="812800" y="108616"/>
                  </a:cubicBezTo>
                  <a:lnTo>
                    <a:pt x="812800" y="704184"/>
                  </a:lnTo>
                  <a:cubicBezTo>
                    <a:pt x="812800" y="732990"/>
                    <a:pt x="801357" y="760617"/>
                    <a:pt x="780987" y="780987"/>
                  </a:cubicBezTo>
                  <a:cubicBezTo>
                    <a:pt x="760617" y="801357"/>
                    <a:pt x="732990" y="812800"/>
                    <a:pt x="704184" y="812800"/>
                  </a:cubicBezTo>
                  <a:lnTo>
                    <a:pt x="108616" y="812800"/>
                  </a:lnTo>
                  <a:cubicBezTo>
                    <a:pt x="79810" y="812800"/>
                    <a:pt x="52183" y="801357"/>
                    <a:pt x="31813" y="780987"/>
                  </a:cubicBezTo>
                  <a:cubicBezTo>
                    <a:pt x="11443" y="760617"/>
                    <a:pt x="0" y="732990"/>
                    <a:pt x="0" y="704184"/>
                  </a:cubicBezTo>
                  <a:lnTo>
                    <a:pt x="0" y="108616"/>
                  </a:lnTo>
                  <a:cubicBezTo>
                    <a:pt x="0" y="79810"/>
                    <a:pt x="11443" y="52183"/>
                    <a:pt x="31813" y="31813"/>
                  </a:cubicBezTo>
                  <a:cubicBezTo>
                    <a:pt x="52183" y="11443"/>
                    <a:pt x="79810" y="0"/>
                    <a:pt x="108616" y="0"/>
                  </a:cubicBezTo>
                  <a:close/>
                </a:path>
              </a:pathLst>
            </a:custGeom>
            <a:solidFill>
              <a:srgbClr val="6178CE"/>
            </a:solidFill>
          </p:spPr>
        </p:sp>
        <p:sp>
          <p:nvSpPr>
            <p:cNvPr name="TextBox 19" id="19"/>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20" id="20"/>
          <p:cNvSpPr/>
          <p:nvPr/>
        </p:nvSpPr>
        <p:spPr>
          <a:xfrm flipH="false" flipV="false" rot="0">
            <a:off x="5736847" y="1556933"/>
            <a:ext cx="1060110" cy="877000"/>
          </a:xfrm>
          <a:custGeom>
            <a:avLst/>
            <a:gdLst/>
            <a:ahLst/>
            <a:cxnLst/>
            <a:rect r="r" b="b" t="t" l="l"/>
            <a:pathLst>
              <a:path h="877000" w="1060110">
                <a:moveTo>
                  <a:pt x="0" y="0"/>
                </a:moveTo>
                <a:lnTo>
                  <a:pt x="1060110" y="0"/>
                </a:lnTo>
                <a:lnTo>
                  <a:pt x="1060110" y="877000"/>
                </a:lnTo>
                <a:lnTo>
                  <a:pt x="0" y="8770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C3866"/>
        </a:solidFill>
      </p:bgPr>
    </p:bg>
    <p:spTree>
      <p:nvGrpSpPr>
        <p:cNvPr id="1" name=""/>
        <p:cNvGrpSpPr/>
        <p:nvPr/>
      </p:nvGrpSpPr>
      <p:grpSpPr>
        <a:xfrm>
          <a:off x="0" y="0"/>
          <a:ext cx="0" cy="0"/>
          <a:chOff x="0" y="0"/>
          <a:chExt cx="0" cy="0"/>
        </a:xfrm>
      </p:grpSpPr>
      <p:sp>
        <p:nvSpPr>
          <p:cNvPr name="Freeform 2" id="2"/>
          <p:cNvSpPr/>
          <p:nvPr/>
        </p:nvSpPr>
        <p:spPr>
          <a:xfrm flipH="false" flipV="false" rot="0">
            <a:off x="-6528952" y="-1733500"/>
            <a:ext cx="13794380" cy="13794380"/>
          </a:xfrm>
          <a:custGeom>
            <a:avLst/>
            <a:gdLst/>
            <a:ahLst/>
            <a:cxnLst/>
            <a:rect r="r" b="b" t="t" l="l"/>
            <a:pathLst>
              <a:path h="13794380" w="13794380">
                <a:moveTo>
                  <a:pt x="0" y="0"/>
                </a:moveTo>
                <a:lnTo>
                  <a:pt x="13794380" y="0"/>
                </a:lnTo>
                <a:lnTo>
                  <a:pt x="13794380" y="13794381"/>
                </a:lnTo>
                <a:lnTo>
                  <a:pt x="0" y="137943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525982" y="-7772747"/>
            <a:ext cx="18051766" cy="12495975"/>
          </a:xfrm>
          <a:custGeom>
            <a:avLst/>
            <a:gdLst/>
            <a:ahLst/>
            <a:cxnLst/>
            <a:rect r="r" b="b" t="t" l="l"/>
            <a:pathLst>
              <a:path h="12495975" w="18051766">
                <a:moveTo>
                  <a:pt x="0" y="0"/>
                </a:moveTo>
                <a:lnTo>
                  <a:pt x="18051766" y="0"/>
                </a:lnTo>
                <a:lnTo>
                  <a:pt x="18051766" y="12495976"/>
                </a:lnTo>
                <a:lnTo>
                  <a:pt x="0" y="12495976"/>
                </a:lnTo>
                <a:lnTo>
                  <a:pt x="0" y="0"/>
                </a:lnTo>
                <a:close/>
              </a:path>
            </a:pathLst>
          </a:custGeom>
          <a:blipFill>
            <a:blip r:embed="rId4">
              <a:alphaModFix amt="1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583553">
            <a:off x="5880452" y="1284196"/>
            <a:ext cx="3224272" cy="6472606"/>
          </a:xfrm>
          <a:custGeom>
            <a:avLst/>
            <a:gdLst/>
            <a:ahLst/>
            <a:cxnLst/>
            <a:rect r="r" b="b" t="t" l="l"/>
            <a:pathLst>
              <a:path h="6472606" w="3224272">
                <a:moveTo>
                  <a:pt x="0" y="0"/>
                </a:moveTo>
                <a:lnTo>
                  <a:pt x="3224272" y="0"/>
                </a:lnTo>
                <a:lnTo>
                  <a:pt x="3224272" y="6472606"/>
                </a:lnTo>
                <a:lnTo>
                  <a:pt x="0" y="6472606"/>
                </a:lnTo>
                <a:lnTo>
                  <a:pt x="0" y="0"/>
                </a:lnTo>
                <a:close/>
              </a:path>
            </a:pathLst>
          </a:custGeom>
          <a:blipFill>
            <a:blip r:embed="rId6">
              <a:alphaModFix amt="30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211603" y="635108"/>
            <a:ext cx="825146" cy="826649"/>
          </a:xfrm>
          <a:custGeom>
            <a:avLst/>
            <a:gdLst/>
            <a:ahLst/>
            <a:cxnLst/>
            <a:rect r="r" b="b" t="t" l="l"/>
            <a:pathLst>
              <a:path h="826649" w="825146">
                <a:moveTo>
                  <a:pt x="0" y="0"/>
                </a:moveTo>
                <a:lnTo>
                  <a:pt x="825146" y="0"/>
                </a:lnTo>
                <a:lnTo>
                  <a:pt x="825146" y="826649"/>
                </a:lnTo>
                <a:lnTo>
                  <a:pt x="0" y="8266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AutoShape 6" id="6"/>
          <p:cNvSpPr/>
          <p:nvPr/>
        </p:nvSpPr>
        <p:spPr>
          <a:xfrm flipV="true">
            <a:off x="544717" y="7724295"/>
            <a:ext cx="0" cy="2217420"/>
          </a:xfrm>
          <a:prstGeom prst="line">
            <a:avLst/>
          </a:prstGeom>
          <a:ln cap="flat" w="38100">
            <a:solidFill>
              <a:srgbClr val="D9D9E3"/>
            </a:solidFill>
            <a:prstDash val="solid"/>
            <a:headEnd type="none" len="sm" w="sm"/>
            <a:tailEnd type="none" len="sm" w="sm"/>
          </a:ln>
        </p:spPr>
      </p:sp>
      <p:grpSp>
        <p:nvGrpSpPr>
          <p:cNvPr name="Group 7" id="7"/>
          <p:cNvGrpSpPr/>
          <p:nvPr/>
        </p:nvGrpSpPr>
        <p:grpSpPr>
          <a:xfrm rot="0">
            <a:off x="10944431" y="1507006"/>
            <a:ext cx="1236037" cy="123603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144061" y="0"/>
                  </a:moveTo>
                  <a:lnTo>
                    <a:pt x="668739" y="0"/>
                  </a:lnTo>
                  <a:cubicBezTo>
                    <a:pt x="748302" y="0"/>
                    <a:pt x="812800" y="64498"/>
                    <a:pt x="812800" y="144061"/>
                  </a:cubicBezTo>
                  <a:lnTo>
                    <a:pt x="812800" y="668739"/>
                  </a:lnTo>
                  <a:cubicBezTo>
                    <a:pt x="812800" y="748302"/>
                    <a:pt x="748302" y="812800"/>
                    <a:pt x="668739" y="812800"/>
                  </a:cubicBezTo>
                  <a:lnTo>
                    <a:pt x="144061" y="812800"/>
                  </a:lnTo>
                  <a:cubicBezTo>
                    <a:pt x="64498" y="812800"/>
                    <a:pt x="0" y="748302"/>
                    <a:pt x="0" y="668739"/>
                  </a:cubicBezTo>
                  <a:lnTo>
                    <a:pt x="0" y="144061"/>
                  </a:lnTo>
                  <a:cubicBezTo>
                    <a:pt x="0" y="64498"/>
                    <a:pt x="64498" y="0"/>
                    <a:pt x="144061" y="0"/>
                  </a:cubicBezTo>
                  <a:close/>
                </a:path>
              </a:pathLst>
            </a:custGeom>
            <a:solidFill>
              <a:srgbClr val="6178CE"/>
            </a:solidFill>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6608411" y="533208"/>
            <a:ext cx="834619" cy="938733"/>
          </a:xfrm>
          <a:custGeom>
            <a:avLst/>
            <a:gdLst/>
            <a:ahLst/>
            <a:cxnLst/>
            <a:rect r="r" b="b" t="t" l="l"/>
            <a:pathLst>
              <a:path h="938733" w="834619">
                <a:moveTo>
                  <a:pt x="0" y="0"/>
                </a:moveTo>
                <a:lnTo>
                  <a:pt x="834619" y="0"/>
                </a:lnTo>
                <a:lnTo>
                  <a:pt x="834619" y="938734"/>
                </a:lnTo>
                <a:lnTo>
                  <a:pt x="0" y="93873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11162738" y="1715063"/>
            <a:ext cx="799423" cy="819921"/>
          </a:xfrm>
          <a:custGeom>
            <a:avLst/>
            <a:gdLst/>
            <a:ahLst/>
            <a:cxnLst/>
            <a:rect r="r" b="b" t="t" l="l"/>
            <a:pathLst>
              <a:path h="819921" w="799423">
                <a:moveTo>
                  <a:pt x="0" y="0"/>
                </a:moveTo>
                <a:lnTo>
                  <a:pt x="799423" y="0"/>
                </a:lnTo>
                <a:lnTo>
                  <a:pt x="799423" y="819922"/>
                </a:lnTo>
                <a:lnTo>
                  <a:pt x="0" y="81992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4144955" y="426990"/>
            <a:ext cx="13073081" cy="8187017"/>
          </a:xfrm>
          <a:custGeom>
            <a:avLst/>
            <a:gdLst/>
            <a:ahLst/>
            <a:cxnLst/>
            <a:rect r="r" b="b" t="t" l="l"/>
            <a:pathLst>
              <a:path h="8187017" w="13073081">
                <a:moveTo>
                  <a:pt x="0" y="0"/>
                </a:moveTo>
                <a:lnTo>
                  <a:pt x="13073082" y="0"/>
                </a:lnTo>
                <a:lnTo>
                  <a:pt x="13073082" y="8187017"/>
                </a:lnTo>
                <a:lnTo>
                  <a:pt x="0" y="8187017"/>
                </a:lnTo>
                <a:lnTo>
                  <a:pt x="0" y="0"/>
                </a:lnTo>
                <a:close/>
              </a:path>
            </a:pathLst>
          </a:custGeom>
          <a:blipFill>
            <a:blip r:embed="rId14"/>
            <a:stretch>
              <a:fillRect l="0" t="0" r="0" b="0"/>
            </a:stretch>
          </a:blipFill>
        </p:spPr>
      </p:sp>
      <p:sp>
        <p:nvSpPr>
          <p:cNvPr name="TextBox 13" id="13"/>
          <p:cNvSpPr txBox="true"/>
          <p:nvPr/>
        </p:nvSpPr>
        <p:spPr>
          <a:xfrm rot="0">
            <a:off x="846880" y="7784279"/>
            <a:ext cx="1608779" cy="859865"/>
          </a:xfrm>
          <a:prstGeom prst="rect">
            <a:avLst/>
          </a:prstGeom>
        </p:spPr>
        <p:txBody>
          <a:bodyPr anchor="t" rtlCol="false" tIns="0" lIns="0" bIns="0" rIns="0">
            <a:spAutoFit/>
          </a:bodyPr>
          <a:lstStyle/>
          <a:p>
            <a:pPr algn="l" marL="0" indent="0" lvl="0">
              <a:lnSpc>
                <a:spcPts val="5256"/>
              </a:lnSpc>
            </a:pPr>
            <a:r>
              <a:rPr lang="en-US" b="true" sz="7102" spc="-355">
                <a:solidFill>
                  <a:srgbClr val="D9D9E3"/>
                </a:solidFill>
                <a:latin typeface="Helvetica World Bold"/>
                <a:ea typeface="Helvetica World Bold"/>
                <a:cs typeface="Helvetica World Bold"/>
                <a:sym typeface="Helvetica World Bold"/>
              </a:rPr>
              <a:t>03.</a:t>
            </a:r>
          </a:p>
        </p:txBody>
      </p:sp>
      <p:sp>
        <p:nvSpPr>
          <p:cNvPr name="TextBox 14" id="14"/>
          <p:cNvSpPr txBox="true"/>
          <p:nvPr/>
        </p:nvSpPr>
        <p:spPr>
          <a:xfrm rot="0">
            <a:off x="846880" y="8885203"/>
            <a:ext cx="6596150" cy="667131"/>
          </a:xfrm>
          <a:prstGeom prst="rect">
            <a:avLst/>
          </a:prstGeom>
        </p:spPr>
        <p:txBody>
          <a:bodyPr anchor="t" rtlCol="false" tIns="0" lIns="0" bIns="0" rIns="0">
            <a:spAutoFit/>
          </a:bodyPr>
          <a:lstStyle/>
          <a:p>
            <a:pPr algn="l" marL="0" indent="0" lvl="0">
              <a:lnSpc>
                <a:spcPts val="2667"/>
              </a:lnSpc>
            </a:pPr>
            <a:r>
              <a:rPr lang="en-US" sz="2100" spc="-52">
                <a:solidFill>
                  <a:srgbClr val="D9D9E3"/>
                </a:solidFill>
                <a:latin typeface="Bricolage Grotesque"/>
                <a:ea typeface="Bricolage Grotesque"/>
                <a:cs typeface="Bricolage Grotesque"/>
                <a:sym typeface="Bricolage Grotesque"/>
              </a:rPr>
              <a:t>Data disimpan dalam basis data MySQL dan hasil keputusan ditampilkan kembali ke pengguna.</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D9D9E3"/>
        </a:solidFill>
      </p:bgPr>
    </p:bg>
    <p:spTree>
      <p:nvGrpSpPr>
        <p:cNvPr id="1" name=""/>
        <p:cNvGrpSpPr/>
        <p:nvPr/>
      </p:nvGrpSpPr>
      <p:grpSpPr>
        <a:xfrm>
          <a:off x="0" y="0"/>
          <a:ext cx="0" cy="0"/>
          <a:chOff x="0" y="0"/>
          <a:chExt cx="0" cy="0"/>
        </a:xfrm>
      </p:grpSpPr>
      <p:grpSp>
        <p:nvGrpSpPr>
          <p:cNvPr name="Group 2" id="2"/>
          <p:cNvGrpSpPr/>
          <p:nvPr/>
        </p:nvGrpSpPr>
        <p:grpSpPr>
          <a:xfrm rot="0">
            <a:off x="11427771" y="5253455"/>
            <a:ext cx="5533042" cy="4004845"/>
            <a:chOff x="0" y="0"/>
            <a:chExt cx="1122954" cy="812800"/>
          </a:xfrm>
        </p:grpSpPr>
        <p:sp>
          <p:nvSpPr>
            <p:cNvPr name="Freeform 3" id="3"/>
            <p:cNvSpPr/>
            <p:nvPr/>
          </p:nvSpPr>
          <p:spPr>
            <a:xfrm flipH="false" flipV="false" rot="0">
              <a:off x="0" y="0"/>
              <a:ext cx="1122954" cy="812800"/>
            </a:xfrm>
            <a:custGeom>
              <a:avLst/>
              <a:gdLst/>
              <a:ahLst/>
              <a:cxnLst/>
              <a:rect r="r" b="b" t="t" l="l"/>
              <a:pathLst>
                <a:path h="812800" w="1122954">
                  <a:moveTo>
                    <a:pt x="82554" y="0"/>
                  </a:moveTo>
                  <a:lnTo>
                    <a:pt x="1040400" y="0"/>
                  </a:lnTo>
                  <a:cubicBezTo>
                    <a:pt x="1085993" y="0"/>
                    <a:pt x="1122954" y="36961"/>
                    <a:pt x="1122954" y="82554"/>
                  </a:cubicBezTo>
                  <a:lnTo>
                    <a:pt x="1122954" y="730246"/>
                  </a:lnTo>
                  <a:cubicBezTo>
                    <a:pt x="1122954" y="775839"/>
                    <a:pt x="1085993" y="812800"/>
                    <a:pt x="1040400" y="812800"/>
                  </a:cubicBezTo>
                  <a:lnTo>
                    <a:pt x="82554" y="812800"/>
                  </a:lnTo>
                  <a:cubicBezTo>
                    <a:pt x="36961" y="812800"/>
                    <a:pt x="0" y="775839"/>
                    <a:pt x="0" y="730246"/>
                  </a:cubicBezTo>
                  <a:lnTo>
                    <a:pt x="0" y="82554"/>
                  </a:lnTo>
                  <a:cubicBezTo>
                    <a:pt x="0" y="36961"/>
                    <a:pt x="36961" y="0"/>
                    <a:pt x="82554" y="0"/>
                  </a:cubicBezTo>
                  <a:close/>
                </a:path>
              </a:pathLst>
            </a:custGeom>
            <a:solidFill>
              <a:srgbClr val="6178CE"/>
            </a:solidFill>
          </p:spPr>
        </p:sp>
        <p:sp>
          <p:nvSpPr>
            <p:cNvPr name="TextBox 4" id="4"/>
            <p:cNvSpPr txBox="true"/>
            <p:nvPr/>
          </p:nvSpPr>
          <p:spPr>
            <a:xfrm>
              <a:off x="0" y="-38100"/>
              <a:ext cx="1122954"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1739279" y="6080175"/>
            <a:ext cx="4910025" cy="3178125"/>
          </a:xfrm>
          <a:custGeom>
            <a:avLst/>
            <a:gdLst/>
            <a:ahLst/>
            <a:cxnLst/>
            <a:rect r="r" b="b" t="t" l="l"/>
            <a:pathLst>
              <a:path h="3178125" w="4910025">
                <a:moveTo>
                  <a:pt x="0" y="0"/>
                </a:moveTo>
                <a:lnTo>
                  <a:pt x="4910025" y="0"/>
                </a:lnTo>
                <a:lnTo>
                  <a:pt x="4910025" y="3178125"/>
                </a:lnTo>
                <a:lnTo>
                  <a:pt x="0" y="31781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05811" y="2320667"/>
            <a:ext cx="6074428" cy="1754285"/>
          </a:xfrm>
          <a:prstGeom prst="rect">
            <a:avLst/>
          </a:prstGeom>
        </p:spPr>
        <p:txBody>
          <a:bodyPr anchor="t" rtlCol="false" tIns="0" lIns="0" bIns="0" rIns="0">
            <a:spAutoFit/>
          </a:bodyPr>
          <a:lstStyle/>
          <a:p>
            <a:pPr algn="l">
              <a:lnSpc>
                <a:spcPts val="5675"/>
              </a:lnSpc>
            </a:pPr>
            <a:r>
              <a:rPr lang="en-US" sz="7669" spc="-383" b="true">
                <a:solidFill>
                  <a:srgbClr val="2C3866"/>
                </a:solidFill>
                <a:latin typeface="Helvetica World Bold"/>
                <a:ea typeface="Helvetica World Bold"/>
                <a:cs typeface="Helvetica World Bold"/>
                <a:sym typeface="Helvetica World Bold"/>
              </a:rPr>
              <a:t>BAB IV</a:t>
            </a:r>
          </a:p>
          <a:p>
            <a:pPr algn="l" marL="0" indent="0" lvl="0">
              <a:lnSpc>
                <a:spcPts val="5675"/>
              </a:lnSpc>
            </a:pPr>
            <a:r>
              <a:rPr lang="en-US" b="true" sz="7669" spc="-383">
                <a:solidFill>
                  <a:srgbClr val="2C3866"/>
                </a:solidFill>
                <a:latin typeface="Helvetica World Bold"/>
                <a:ea typeface="Helvetica World Bold"/>
                <a:cs typeface="Helvetica World Bold"/>
                <a:sym typeface="Helvetica World Bold"/>
              </a:rPr>
              <a:t>Kesimpulan</a:t>
            </a:r>
          </a:p>
        </p:txBody>
      </p:sp>
      <p:sp>
        <p:nvSpPr>
          <p:cNvPr name="TextBox 7" id="7"/>
          <p:cNvSpPr txBox="true"/>
          <p:nvPr/>
        </p:nvSpPr>
        <p:spPr>
          <a:xfrm rot="0">
            <a:off x="776678" y="4196085"/>
            <a:ext cx="8534975" cy="5864697"/>
          </a:xfrm>
          <a:prstGeom prst="rect">
            <a:avLst/>
          </a:prstGeom>
        </p:spPr>
        <p:txBody>
          <a:bodyPr anchor="t" rtlCol="false" tIns="0" lIns="0" bIns="0" rIns="0">
            <a:spAutoFit/>
          </a:bodyPr>
          <a:lstStyle/>
          <a:p>
            <a:pPr algn="just" marL="528297" indent="-264148" lvl="1">
              <a:lnSpc>
                <a:spcPts val="3107"/>
              </a:lnSpc>
              <a:buFont typeface="Arial"/>
              <a:buChar char="•"/>
            </a:pPr>
            <a:r>
              <a:rPr lang="en-US" sz="2446" spc="-61">
                <a:solidFill>
                  <a:srgbClr val="2C3866"/>
                </a:solidFill>
                <a:latin typeface="Bricolage Grotesque"/>
                <a:ea typeface="Bricolage Grotesque"/>
                <a:cs typeface="Bricolage Grotesque"/>
                <a:sym typeface="Bricolage Grotesque"/>
              </a:rPr>
              <a:t>Sistem penentuan kredit ini menggunakan metode berbasis aturan dengan faktor usia, status pernikahan, pekerjaan, penghasilan,  jaminan, dan rasio pinjaman terhadap penghasilan untuk menentukan kelayakan kredit.</a:t>
            </a:r>
          </a:p>
          <a:p>
            <a:pPr algn="just" marL="528297" indent="-264148" lvl="1">
              <a:lnSpc>
                <a:spcPts val="3107"/>
              </a:lnSpc>
              <a:buFont typeface="Arial"/>
              <a:buChar char="•"/>
            </a:pPr>
            <a:r>
              <a:rPr lang="en-US" sz="2446" spc="-61">
                <a:solidFill>
                  <a:srgbClr val="2C3866"/>
                </a:solidFill>
                <a:latin typeface="Bricolage Grotesque"/>
                <a:ea typeface="Bricolage Grotesque"/>
                <a:cs typeface="Bricolage Grotesque"/>
                <a:sym typeface="Bricolage Grotesque"/>
              </a:rPr>
              <a:t>Keputusan dibuat secara objektif dan konsisten berdasarkan skor yang dihitung dari aturan yang jelas.</a:t>
            </a:r>
          </a:p>
          <a:p>
            <a:pPr algn="just" marL="528297" indent="-264148" lvl="1">
              <a:lnSpc>
                <a:spcPts val="3107"/>
              </a:lnSpc>
              <a:buFont typeface="Arial"/>
              <a:buChar char="•"/>
            </a:pPr>
            <a:r>
              <a:rPr lang="en-US" sz="2446" spc="-61">
                <a:solidFill>
                  <a:srgbClr val="2C3866"/>
                </a:solidFill>
                <a:latin typeface="Bricolage Grotesque"/>
                <a:ea typeface="Bricolage Grotesque"/>
                <a:cs typeface="Bricolage Grotesque"/>
                <a:sym typeface="Bricolage Grotesque"/>
              </a:rPr>
              <a:t>Teknologi PHP, HTML, CSS, dan SQL mendukung implementasi yang efisien serta penyimpanan data yang terstruktur.</a:t>
            </a:r>
          </a:p>
          <a:p>
            <a:pPr algn="just" marL="528297" indent="-264148" lvl="1">
              <a:lnSpc>
                <a:spcPts val="3107"/>
              </a:lnSpc>
              <a:buFont typeface="Arial"/>
              <a:buChar char="•"/>
            </a:pPr>
            <a:r>
              <a:rPr lang="en-US" sz="2446" spc="-61">
                <a:solidFill>
                  <a:srgbClr val="2C3866"/>
                </a:solidFill>
                <a:latin typeface="Bricolage Grotesque"/>
                <a:ea typeface="Bricolage Grotesque"/>
                <a:cs typeface="Bricolage Grotesque"/>
                <a:sym typeface="Bricolage Grotesque"/>
              </a:rPr>
              <a:t>Keunggulan: Sederhana, cepat, fleksibel, dan mudah dipelihara, cocok untuk aplikasi penilaian kredit.</a:t>
            </a:r>
          </a:p>
          <a:p>
            <a:pPr algn="just" marL="528297" indent="-264148" lvl="1">
              <a:lnSpc>
                <a:spcPts val="3107"/>
              </a:lnSpc>
              <a:buFont typeface="Arial"/>
              <a:buChar char="•"/>
            </a:pPr>
            <a:r>
              <a:rPr lang="en-US" sz="2446" spc="-61">
                <a:solidFill>
                  <a:srgbClr val="2C3866"/>
                </a:solidFill>
                <a:latin typeface="Bricolage Grotesque"/>
                <a:ea typeface="Bricolage Grotesque"/>
                <a:cs typeface="Bricolage Grotesque"/>
                <a:sym typeface="Bricolage Grotesque"/>
              </a:rPr>
              <a:t>Sistem ini dapat dikembangkan lebih lanjut dengan penambahan aturan atau analisis risiko.</a:t>
            </a:r>
          </a:p>
          <a:p>
            <a:pPr algn="just" marL="0" indent="0" lvl="0">
              <a:lnSpc>
                <a:spcPts val="3107"/>
              </a:lnSpc>
            </a:pPr>
          </a:p>
        </p:txBody>
      </p:sp>
      <p:sp>
        <p:nvSpPr>
          <p:cNvPr name="Freeform 8" id="8"/>
          <p:cNvSpPr/>
          <p:nvPr/>
        </p:nvSpPr>
        <p:spPr>
          <a:xfrm flipH="false" flipV="false" rot="0">
            <a:off x="944486" y="831040"/>
            <a:ext cx="566226" cy="741486"/>
          </a:xfrm>
          <a:custGeom>
            <a:avLst/>
            <a:gdLst/>
            <a:ahLst/>
            <a:cxnLst/>
            <a:rect r="r" b="b" t="t" l="l"/>
            <a:pathLst>
              <a:path h="741486" w="566226">
                <a:moveTo>
                  <a:pt x="0" y="0"/>
                </a:moveTo>
                <a:lnTo>
                  <a:pt x="566226" y="0"/>
                </a:lnTo>
                <a:lnTo>
                  <a:pt x="566226" y="741486"/>
                </a:lnTo>
                <a:lnTo>
                  <a:pt x="0" y="7414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882476" y="829468"/>
            <a:ext cx="3070694" cy="668431"/>
          </a:xfrm>
          <a:prstGeom prst="rect">
            <a:avLst/>
          </a:prstGeom>
        </p:spPr>
        <p:txBody>
          <a:bodyPr anchor="t" rtlCol="false" tIns="0" lIns="0" bIns="0" rIns="0">
            <a:spAutoFit/>
          </a:bodyPr>
          <a:lstStyle/>
          <a:p>
            <a:pPr algn="l" marL="0" indent="0" lvl="0">
              <a:lnSpc>
                <a:spcPts val="5487"/>
              </a:lnSpc>
              <a:spcBef>
                <a:spcPct val="0"/>
              </a:spcBef>
            </a:pPr>
            <a:r>
              <a:rPr lang="en-US" sz="3919" spc="-97">
                <a:solidFill>
                  <a:srgbClr val="000000"/>
                </a:solidFill>
                <a:latin typeface="Bricolage Grotesque"/>
                <a:ea typeface="Bricolage Grotesque"/>
                <a:cs typeface="Bricolage Grotesque"/>
                <a:sym typeface="Bricolage Grotesque"/>
              </a:rPr>
              <a:t>Kelompok 8</a:t>
            </a:r>
          </a:p>
        </p:txBody>
      </p:sp>
      <p:grpSp>
        <p:nvGrpSpPr>
          <p:cNvPr name="Group 10" id="10"/>
          <p:cNvGrpSpPr/>
          <p:nvPr/>
        </p:nvGrpSpPr>
        <p:grpSpPr>
          <a:xfrm rot="0">
            <a:off x="9806953" y="1028700"/>
            <a:ext cx="5533042" cy="4004845"/>
            <a:chOff x="0" y="0"/>
            <a:chExt cx="1122954" cy="812800"/>
          </a:xfrm>
        </p:grpSpPr>
        <p:sp>
          <p:nvSpPr>
            <p:cNvPr name="Freeform 11" id="11"/>
            <p:cNvSpPr/>
            <p:nvPr/>
          </p:nvSpPr>
          <p:spPr>
            <a:xfrm flipH="false" flipV="false" rot="0">
              <a:off x="0" y="0"/>
              <a:ext cx="1122954" cy="812800"/>
            </a:xfrm>
            <a:custGeom>
              <a:avLst/>
              <a:gdLst/>
              <a:ahLst/>
              <a:cxnLst/>
              <a:rect r="r" b="b" t="t" l="l"/>
              <a:pathLst>
                <a:path h="812800" w="1122954">
                  <a:moveTo>
                    <a:pt x="82554" y="0"/>
                  </a:moveTo>
                  <a:lnTo>
                    <a:pt x="1040400" y="0"/>
                  </a:lnTo>
                  <a:cubicBezTo>
                    <a:pt x="1085993" y="0"/>
                    <a:pt x="1122954" y="36961"/>
                    <a:pt x="1122954" y="82554"/>
                  </a:cubicBezTo>
                  <a:lnTo>
                    <a:pt x="1122954" y="730246"/>
                  </a:lnTo>
                  <a:cubicBezTo>
                    <a:pt x="1122954" y="775839"/>
                    <a:pt x="1085993" y="812800"/>
                    <a:pt x="1040400" y="812800"/>
                  </a:cubicBezTo>
                  <a:lnTo>
                    <a:pt x="82554" y="812800"/>
                  </a:lnTo>
                  <a:cubicBezTo>
                    <a:pt x="36961" y="812800"/>
                    <a:pt x="0" y="775839"/>
                    <a:pt x="0" y="730246"/>
                  </a:cubicBezTo>
                  <a:lnTo>
                    <a:pt x="0" y="82554"/>
                  </a:lnTo>
                  <a:cubicBezTo>
                    <a:pt x="0" y="36961"/>
                    <a:pt x="36961" y="0"/>
                    <a:pt x="82554" y="0"/>
                  </a:cubicBezTo>
                  <a:close/>
                </a:path>
              </a:pathLst>
            </a:custGeom>
            <a:solidFill>
              <a:srgbClr val="6178CE"/>
            </a:solidFill>
          </p:spPr>
        </p:sp>
        <p:sp>
          <p:nvSpPr>
            <p:cNvPr name="TextBox 12" id="12"/>
            <p:cNvSpPr txBox="true"/>
            <p:nvPr/>
          </p:nvSpPr>
          <p:spPr>
            <a:xfrm>
              <a:off x="0" y="-38100"/>
              <a:ext cx="1122954" cy="85090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10042417" y="1842663"/>
            <a:ext cx="5062114" cy="2982045"/>
          </a:xfrm>
          <a:custGeom>
            <a:avLst/>
            <a:gdLst/>
            <a:ahLst/>
            <a:cxnLst/>
            <a:rect r="r" b="b" t="t" l="l"/>
            <a:pathLst>
              <a:path h="2982045" w="5062114">
                <a:moveTo>
                  <a:pt x="0" y="0"/>
                </a:moveTo>
                <a:lnTo>
                  <a:pt x="5062114" y="0"/>
                </a:lnTo>
                <a:lnTo>
                  <a:pt x="5062114" y="2982046"/>
                </a:lnTo>
                <a:lnTo>
                  <a:pt x="0" y="29820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5400000">
            <a:off x="15750149" y="3822881"/>
            <a:ext cx="1209562" cy="1211765"/>
          </a:xfrm>
          <a:custGeom>
            <a:avLst/>
            <a:gdLst/>
            <a:ahLst/>
            <a:cxnLst/>
            <a:rect r="r" b="b" t="t" l="l"/>
            <a:pathLst>
              <a:path h="1211765" w="1209562">
                <a:moveTo>
                  <a:pt x="0" y="0"/>
                </a:moveTo>
                <a:lnTo>
                  <a:pt x="1209562" y="0"/>
                </a:lnTo>
                <a:lnTo>
                  <a:pt x="1209562" y="1211765"/>
                </a:lnTo>
                <a:lnTo>
                  <a:pt x="0" y="121176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5" id="15"/>
          <p:cNvGrpSpPr/>
          <p:nvPr/>
        </p:nvGrpSpPr>
        <p:grpSpPr>
          <a:xfrm rot="0">
            <a:off x="15749048" y="1028700"/>
            <a:ext cx="1284899" cy="128489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180759" y="0"/>
                  </a:moveTo>
                  <a:lnTo>
                    <a:pt x="632041" y="0"/>
                  </a:lnTo>
                  <a:cubicBezTo>
                    <a:pt x="679981" y="0"/>
                    <a:pt x="725958" y="19044"/>
                    <a:pt x="759857" y="52943"/>
                  </a:cubicBezTo>
                  <a:cubicBezTo>
                    <a:pt x="793756" y="86842"/>
                    <a:pt x="812800" y="132819"/>
                    <a:pt x="812800" y="180759"/>
                  </a:cubicBezTo>
                  <a:lnTo>
                    <a:pt x="812800" y="632041"/>
                  </a:lnTo>
                  <a:cubicBezTo>
                    <a:pt x="812800" y="679981"/>
                    <a:pt x="793756" y="725958"/>
                    <a:pt x="759857" y="759857"/>
                  </a:cubicBezTo>
                  <a:cubicBezTo>
                    <a:pt x="725958" y="793756"/>
                    <a:pt x="679981" y="812800"/>
                    <a:pt x="632041" y="812800"/>
                  </a:cubicBezTo>
                  <a:lnTo>
                    <a:pt x="180759" y="812800"/>
                  </a:lnTo>
                  <a:cubicBezTo>
                    <a:pt x="132819" y="812800"/>
                    <a:pt x="86842" y="793756"/>
                    <a:pt x="52943" y="759857"/>
                  </a:cubicBezTo>
                  <a:cubicBezTo>
                    <a:pt x="19044" y="725958"/>
                    <a:pt x="0" y="679981"/>
                    <a:pt x="0" y="632041"/>
                  </a:cubicBezTo>
                  <a:lnTo>
                    <a:pt x="0" y="180759"/>
                  </a:lnTo>
                  <a:cubicBezTo>
                    <a:pt x="0" y="132819"/>
                    <a:pt x="19044" y="86842"/>
                    <a:pt x="52943" y="52943"/>
                  </a:cubicBezTo>
                  <a:cubicBezTo>
                    <a:pt x="86842" y="19044"/>
                    <a:pt x="132819" y="0"/>
                    <a:pt x="180759" y="0"/>
                  </a:cubicBezTo>
                  <a:close/>
                </a:path>
              </a:pathLst>
            </a:custGeom>
            <a:solidFill>
              <a:srgbClr val="6178CE"/>
            </a:solidFill>
          </p:spPr>
        </p:sp>
        <p:sp>
          <p:nvSpPr>
            <p:cNvPr name="TextBox 17" id="1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18" id="18"/>
          <p:cNvSpPr/>
          <p:nvPr/>
        </p:nvSpPr>
        <p:spPr>
          <a:xfrm flipH="false" flipV="false" rot="0">
            <a:off x="15974188" y="1201783"/>
            <a:ext cx="834619" cy="938733"/>
          </a:xfrm>
          <a:custGeom>
            <a:avLst/>
            <a:gdLst/>
            <a:ahLst/>
            <a:cxnLst/>
            <a:rect r="r" b="b" t="t" l="l"/>
            <a:pathLst>
              <a:path h="938733" w="834619">
                <a:moveTo>
                  <a:pt x="0" y="0"/>
                </a:moveTo>
                <a:lnTo>
                  <a:pt x="834619" y="0"/>
                </a:lnTo>
                <a:lnTo>
                  <a:pt x="834619" y="938733"/>
                </a:lnTo>
                <a:lnTo>
                  <a:pt x="0" y="93873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9" id="19"/>
          <p:cNvGrpSpPr/>
          <p:nvPr/>
        </p:nvGrpSpPr>
        <p:grpSpPr>
          <a:xfrm rot="0">
            <a:off x="9806953" y="7817070"/>
            <a:ext cx="1441230" cy="144123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161152" y="0"/>
                  </a:moveTo>
                  <a:lnTo>
                    <a:pt x="651648" y="0"/>
                  </a:lnTo>
                  <a:cubicBezTo>
                    <a:pt x="694388" y="0"/>
                    <a:pt x="735378" y="16979"/>
                    <a:pt x="765600" y="47200"/>
                  </a:cubicBezTo>
                  <a:cubicBezTo>
                    <a:pt x="795821" y="77422"/>
                    <a:pt x="812800" y="118412"/>
                    <a:pt x="812800" y="161152"/>
                  </a:cubicBezTo>
                  <a:lnTo>
                    <a:pt x="812800" y="651648"/>
                  </a:lnTo>
                  <a:cubicBezTo>
                    <a:pt x="812800" y="694388"/>
                    <a:pt x="795821" y="735378"/>
                    <a:pt x="765600" y="765600"/>
                  </a:cubicBezTo>
                  <a:cubicBezTo>
                    <a:pt x="735378" y="795821"/>
                    <a:pt x="694388" y="812800"/>
                    <a:pt x="651648" y="812800"/>
                  </a:cubicBezTo>
                  <a:lnTo>
                    <a:pt x="161152" y="812800"/>
                  </a:lnTo>
                  <a:cubicBezTo>
                    <a:pt x="118412" y="812800"/>
                    <a:pt x="77422" y="795821"/>
                    <a:pt x="47200" y="765600"/>
                  </a:cubicBezTo>
                  <a:cubicBezTo>
                    <a:pt x="16979" y="735378"/>
                    <a:pt x="0" y="694388"/>
                    <a:pt x="0" y="651648"/>
                  </a:cubicBezTo>
                  <a:lnTo>
                    <a:pt x="0" y="161152"/>
                  </a:lnTo>
                  <a:cubicBezTo>
                    <a:pt x="0" y="118412"/>
                    <a:pt x="16979" y="77422"/>
                    <a:pt x="47200" y="47200"/>
                  </a:cubicBezTo>
                  <a:cubicBezTo>
                    <a:pt x="77422" y="16979"/>
                    <a:pt x="118412" y="0"/>
                    <a:pt x="161152" y="0"/>
                  </a:cubicBezTo>
                  <a:close/>
                </a:path>
              </a:pathLst>
            </a:custGeom>
            <a:solidFill>
              <a:srgbClr val="6178CE"/>
            </a:solidFill>
          </p:spPr>
        </p:sp>
        <p:sp>
          <p:nvSpPr>
            <p:cNvPr name="TextBox 21" id="21"/>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22" id="22"/>
          <p:cNvSpPr/>
          <p:nvPr/>
        </p:nvSpPr>
        <p:spPr>
          <a:xfrm flipH="false" flipV="false" rot="0">
            <a:off x="10029585" y="8039703"/>
            <a:ext cx="995964" cy="995964"/>
          </a:xfrm>
          <a:custGeom>
            <a:avLst/>
            <a:gdLst/>
            <a:ahLst/>
            <a:cxnLst/>
            <a:rect r="r" b="b" t="t" l="l"/>
            <a:pathLst>
              <a:path h="995964" w="995964">
                <a:moveTo>
                  <a:pt x="0" y="0"/>
                </a:moveTo>
                <a:lnTo>
                  <a:pt x="995965" y="0"/>
                </a:lnTo>
                <a:lnTo>
                  <a:pt x="995965" y="995964"/>
                </a:lnTo>
                <a:lnTo>
                  <a:pt x="0" y="99596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23" id="23"/>
          <p:cNvGrpSpPr/>
          <p:nvPr/>
        </p:nvGrpSpPr>
        <p:grpSpPr>
          <a:xfrm rot="0">
            <a:off x="9806953" y="5388810"/>
            <a:ext cx="1382729" cy="1382729"/>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128777" y="0"/>
                  </a:moveTo>
                  <a:lnTo>
                    <a:pt x="684023" y="0"/>
                  </a:lnTo>
                  <a:cubicBezTo>
                    <a:pt x="755144" y="0"/>
                    <a:pt x="812800" y="57656"/>
                    <a:pt x="812800" y="128777"/>
                  </a:cubicBezTo>
                  <a:lnTo>
                    <a:pt x="812800" y="684023"/>
                  </a:lnTo>
                  <a:cubicBezTo>
                    <a:pt x="812800" y="755144"/>
                    <a:pt x="755144" y="812800"/>
                    <a:pt x="684023" y="812800"/>
                  </a:cubicBezTo>
                  <a:lnTo>
                    <a:pt x="128777" y="812800"/>
                  </a:lnTo>
                  <a:cubicBezTo>
                    <a:pt x="57656" y="812800"/>
                    <a:pt x="0" y="755144"/>
                    <a:pt x="0" y="684023"/>
                  </a:cubicBezTo>
                  <a:lnTo>
                    <a:pt x="0" y="128777"/>
                  </a:lnTo>
                  <a:cubicBezTo>
                    <a:pt x="0" y="57656"/>
                    <a:pt x="57656" y="0"/>
                    <a:pt x="128777" y="0"/>
                  </a:cubicBezTo>
                  <a:close/>
                </a:path>
              </a:pathLst>
            </a:custGeom>
            <a:solidFill>
              <a:srgbClr val="6178CE"/>
            </a:solidFill>
          </p:spPr>
        </p:sp>
        <p:sp>
          <p:nvSpPr>
            <p:cNvPr name="TextBox 25" id="2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26" id="26"/>
          <p:cNvSpPr/>
          <p:nvPr/>
        </p:nvSpPr>
        <p:spPr>
          <a:xfrm flipH="false" flipV="false" rot="0">
            <a:off x="10051168" y="5621560"/>
            <a:ext cx="894298" cy="917229"/>
          </a:xfrm>
          <a:custGeom>
            <a:avLst/>
            <a:gdLst/>
            <a:ahLst/>
            <a:cxnLst/>
            <a:rect r="r" b="b" t="t" l="l"/>
            <a:pathLst>
              <a:path h="917229" w="894298">
                <a:moveTo>
                  <a:pt x="0" y="0"/>
                </a:moveTo>
                <a:lnTo>
                  <a:pt x="894298" y="0"/>
                </a:lnTo>
                <a:lnTo>
                  <a:pt x="894298" y="917229"/>
                </a:lnTo>
                <a:lnTo>
                  <a:pt x="0" y="91722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27" id="27"/>
          <p:cNvGrpSpPr/>
          <p:nvPr/>
        </p:nvGrpSpPr>
        <p:grpSpPr>
          <a:xfrm rot="0">
            <a:off x="7947014" y="1028700"/>
            <a:ext cx="1265006" cy="1265006"/>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122401" y="0"/>
                  </a:moveTo>
                  <a:lnTo>
                    <a:pt x="690399" y="0"/>
                  </a:lnTo>
                  <a:cubicBezTo>
                    <a:pt x="757999" y="0"/>
                    <a:pt x="812800" y="54801"/>
                    <a:pt x="812800" y="122401"/>
                  </a:cubicBezTo>
                  <a:lnTo>
                    <a:pt x="812800" y="690399"/>
                  </a:lnTo>
                  <a:cubicBezTo>
                    <a:pt x="812800" y="757999"/>
                    <a:pt x="757999" y="812800"/>
                    <a:pt x="690399" y="812800"/>
                  </a:cubicBezTo>
                  <a:lnTo>
                    <a:pt x="122401" y="812800"/>
                  </a:lnTo>
                  <a:cubicBezTo>
                    <a:pt x="54801" y="812800"/>
                    <a:pt x="0" y="757999"/>
                    <a:pt x="0" y="690399"/>
                  </a:cubicBezTo>
                  <a:lnTo>
                    <a:pt x="0" y="122401"/>
                  </a:lnTo>
                  <a:cubicBezTo>
                    <a:pt x="0" y="54801"/>
                    <a:pt x="54801" y="0"/>
                    <a:pt x="122401" y="0"/>
                  </a:cubicBezTo>
                  <a:close/>
                </a:path>
              </a:pathLst>
            </a:custGeom>
            <a:solidFill>
              <a:srgbClr val="6178CE"/>
            </a:solidFill>
          </p:spPr>
        </p:sp>
        <p:sp>
          <p:nvSpPr>
            <p:cNvPr name="TextBox 29" id="29"/>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30" id="30"/>
          <p:cNvSpPr/>
          <p:nvPr/>
        </p:nvSpPr>
        <p:spPr>
          <a:xfrm flipH="false" flipV="false" rot="0">
            <a:off x="8109157" y="1272087"/>
            <a:ext cx="940720" cy="778232"/>
          </a:xfrm>
          <a:custGeom>
            <a:avLst/>
            <a:gdLst/>
            <a:ahLst/>
            <a:cxnLst/>
            <a:rect r="r" b="b" t="t" l="l"/>
            <a:pathLst>
              <a:path h="778232" w="940720">
                <a:moveTo>
                  <a:pt x="0" y="0"/>
                </a:moveTo>
                <a:lnTo>
                  <a:pt x="940720" y="0"/>
                </a:lnTo>
                <a:lnTo>
                  <a:pt x="940720" y="778232"/>
                </a:lnTo>
                <a:lnTo>
                  <a:pt x="0" y="77823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31" id="31"/>
          <p:cNvSpPr/>
          <p:nvPr/>
        </p:nvSpPr>
        <p:spPr>
          <a:xfrm flipH="false" flipV="false" rot="0">
            <a:off x="-105819" y="2347495"/>
            <a:ext cx="780681" cy="782103"/>
          </a:xfrm>
          <a:custGeom>
            <a:avLst/>
            <a:gdLst/>
            <a:ahLst/>
            <a:cxnLst/>
            <a:rect r="r" b="b" t="t" l="l"/>
            <a:pathLst>
              <a:path h="782103" w="780681">
                <a:moveTo>
                  <a:pt x="0" y="0"/>
                </a:moveTo>
                <a:lnTo>
                  <a:pt x="780681" y="0"/>
                </a:lnTo>
                <a:lnTo>
                  <a:pt x="780681" y="782104"/>
                </a:lnTo>
                <a:lnTo>
                  <a:pt x="0" y="7821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C3866"/>
        </a:solidFill>
      </p:bgPr>
    </p:bg>
    <p:spTree>
      <p:nvGrpSpPr>
        <p:cNvPr id="1" name=""/>
        <p:cNvGrpSpPr/>
        <p:nvPr/>
      </p:nvGrpSpPr>
      <p:grpSpPr>
        <a:xfrm>
          <a:off x="0" y="0"/>
          <a:ext cx="0" cy="0"/>
          <a:chOff x="0" y="0"/>
          <a:chExt cx="0" cy="0"/>
        </a:xfrm>
      </p:grpSpPr>
      <p:sp>
        <p:nvSpPr>
          <p:cNvPr name="Freeform 2" id="2"/>
          <p:cNvSpPr/>
          <p:nvPr/>
        </p:nvSpPr>
        <p:spPr>
          <a:xfrm flipH="false" flipV="false" rot="0">
            <a:off x="-6528952" y="-1733500"/>
            <a:ext cx="13794380" cy="13794380"/>
          </a:xfrm>
          <a:custGeom>
            <a:avLst/>
            <a:gdLst/>
            <a:ahLst/>
            <a:cxnLst/>
            <a:rect r="r" b="b" t="t" l="l"/>
            <a:pathLst>
              <a:path h="13794380" w="13794380">
                <a:moveTo>
                  <a:pt x="0" y="0"/>
                </a:moveTo>
                <a:lnTo>
                  <a:pt x="13794380" y="0"/>
                </a:lnTo>
                <a:lnTo>
                  <a:pt x="13794380" y="13794381"/>
                </a:lnTo>
                <a:lnTo>
                  <a:pt x="0" y="137943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988499" y="3473452"/>
            <a:ext cx="18051766" cy="12495975"/>
          </a:xfrm>
          <a:custGeom>
            <a:avLst/>
            <a:gdLst/>
            <a:ahLst/>
            <a:cxnLst/>
            <a:rect r="r" b="b" t="t" l="l"/>
            <a:pathLst>
              <a:path h="12495975" w="18051766">
                <a:moveTo>
                  <a:pt x="0" y="0"/>
                </a:moveTo>
                <a:lnTo>
                  <a:pt x="18051766" y="0"/>
                </a:lnTo>
                <a:lnTo>
                  <a:pt x="18051766" y="12495975"/>
                </a:lnTo>
                <a:lnTo>
                  <a:pt x="0" y="12495975"/>
                </a:lnTo>
                <a:lnTo>
                  <a:pt x="0" y="0"/>
                </a:lnTo>
                <a:close/>
              </a:path>
            </a:pathLst>
          </a:custGeom>
          <a:blipFill>
            <a:blip r:embed="rId4">
              <a:alphaModFix amt="15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790258" y="3867458"/>
            <a:ext cx="8689698" cy="2846717"/>
          </a:xfrm>
          <a:prstGeom prst="rect">
            <a:avLst/>
          </a:prstGeom>
        </p:spPr>
        <p:txBody>
          <a:bodyPr anchor="t" rtlCol="false" tIns="0" lIns="0" bIns="0" rIns="0">
            <a:spAutoFit/>
          </a:bodyPr>
          <a:lstStyle/>
          <a:p>
            <a:pPr algn="l" marL="0" indent="0" lvl="0">
              <a:lnSpc>
                <a:spcPts val="9226"/>
              </a:lnSpc>
            </a:pPr>
            <a:r>
              <a:rPr lang="en-US" b="true" sz="12467" spc="-623">
                <a:solidFill>
                  <a:srgbClr val="D9D9E3"/>
                </a:solidFill>
                <a:latin typeface="Helvetica World Bold"/>
                <a:ea typeface="Helvetica World Bold"/>
                <a:cs typeface="Helvetica World Bold"/>
                <a:sym typeface="Helvetica World Bold"/>
              </a:rPr>
              <a:t>Terimakasih Banyak!.</a:t>
            </a:r>
          </a:p>
        </p:txBody>
      </p:sp>
      <p:sp>
        <p:nvSpPr>
          <p:cNvPr name="TextBox 5" id="5"/>
          <p:cNvSpPr txBox="true"/>
          <p:nvPr/>
        </p:nvSpPr>
        <p:spPr>
          <a:xfrm rot="0">
            <a:off x="11109001" y="5334929"/>
            <a:ext cx="1932937" cy="1031927"/>
          </a:xfrm>
          <a:prstGeom prst="rect">
            <a:avLst/>
          </a:prstGeom>
        </p:spPr>
        <p:txBody>
          <a:bodyPr anchor="t" rtlCol="false" tIns="0" lIns="0" bIns="0" rIns="0">
            <a:spAutoFit/>
          </a:bodyPr>
          <a:lstStyle/>
          <a:p>
            <a:pPr algn="l" marL="0" indent="0" lvl="0">
              <a:lnSpc>
                <a:spcPts val="2664"/>
              </a:lnSpc>
            </a:pPr>
            <a:r>
              <a:rPr lang="en-US" sz="2994" spc="-74">
                <a:solidFill>
                  <a:srgbClr val="D9D9E3"/>
                </a:solidFill>
                <a:latin typeface="Bricolage Grotesque"/>
                <a:ea typeface="Bricolage Grotesque"/>
                <a:cs typeface="Bricolage Grotesque"/>
                <a:sym typeface="Bricolage Grotesque"/>
              </a:rPr>
              <a:t>Karena Sudah Menyimak.</a:t>
            </a:r>
          </a:p>
        </p:txBody>
      </p:sp>
      <p:sp>
        <p:nvSpPr>
          <p:cNvPr name="Freeform 6" id="6"/>
          <p:cNvSpPr/>
          <p:nvPr/>
        </p:nvSpPr>
        <p:spPr>
          <a:xfrm flipH="false" flipV="false" rot="0">
            <a:off x="1028700" y="1028700"/>
            <a:ext cx="566226" cy="741486"/>
          </a:xfrm>
          <a:custGeom>
            <a:avLst/>
            <a:gdLst/>
            <a:ahLst/>
            <a:cxnLst/>
            <a:rect r="r" b="b" t="t" l="l"/>
            <a:pathLst>
              <a:path h="741486" w="566226">
                <a:moveTo>
                  <a:pt x="0" y="0"/>
                </a:moveTo>
                <a:lnTo>
                  <a:pt x="566226" y="0"/>
                </a:lnTo>
                <a:lnTo>
                  <a:pt x="566226" y="741486"/>
                </a:lnTo>
                <a:lnTo>
                  <a:pt x="0" y="7414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966690" y="1027128"/>
            <a:ext cx="3070694" cy="668431"/>
          </a:xfrm>
          <a:prstGeom prst="rect">
            <a:avLst/>
          </a:prstGeom>
        </p:spPr>
        <p:txBody>
          <a:bodyPr anchor="t" rtlCol="false" tIns="0" lIns="0" bIns="0" rIns="0">
            <a:spAutoFit/>
          </a:bodyPr>
          <a:lstStyle/>
          <a:p>
            <a:pPr algn="l" marL="0" indent="0" lvl="0">
              <a:lnSpc>
                <a:spcPts val="5487"/>
              </a:lnSpc>
              <a:spcBef>
                <a:spcPct val="0"/>
              </a:spcBef>
            </a:pPr>
            <a:r>
              <a:rPr lang="en-US" sz="3919" spc="-97">
                <a:solidFill>
                  <a:srgbClr val="D9D9E3"/>
                </a:solidFill>
                <a:latin typeface="Bricolage Grotesque"/>
                <a:ea typeface="Bricolage Grotesque"/>
                <a:cs typeface="Bricolage Grotesque"/>
                <a:sym typeface="Bricolage Grotesque"/>
              </a:rPr>
              <a:t>Kelompok 8</a:t>
            </a:r>
          </a:p>
        </p:txBody>
      </p:sp>
      <p:grpSp>
        <p:nvGrpSpPr>
          <p:cNvPr name="Group 8" id="8"/>
          <p:cNvGrpSpPr/>
          <p:nvPr/>
        </p:nvGrpSpPr>
        <p:grpSpPr>
          <a:xfrm rot="0">
            <a:off x="2261787" y="3792970"/>
            <a:ext cx="1350530" cy="135053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74523" y="0"/>
                  </a:moveTo>
                  <a:lnTo>
                    <a:pt x="738277" y="0"/>
                  </a:lnTo>
                  <a:cubicBezTo>
                    <a:pt x="758042" y="0"/>
                    <a:pt x="776997" y="7851"/>
                    <a:pt x="790973" y="21827"/>
                  </a:cubicBezTo>
                  <a:cubicBezTo>
                    <a:pt x="804949" y="35803"/>
                    <a:pt x="812800" y="54758"/>
                    <a:pt x="812800" y="74523"/>
                  </a:cubicBezTo>
                  <a:lnTo>
                    <a:pt x="812800" y="738277"/>
                  </a:lnTo>
                  <a:cubicBezTo>
                    <a:pt x="812800" y="758042"/>
                    <a:pt x="804949" y="776997"/>
                    <a:pt x="790973" y="790973"/>
                  </a:cubicBezTo>
                  <a:cubicBezTo>
                    <a:pt x="776997" y="804949"/>
                    <a:pt x="758042" y="812800"/>
                    <a:pt x="738277" y="812800"/>
                  </a:cubicBezTo>
                  <a:lnTo>
                    <a:pt x="74523" y="812800"/>
                  </a:lnTo>
                  <a:cubicBezTo>
                    <a:pt x="54758" y="812800"/>
                    <a:pt x="35803" y="804949"/>
                    <a:pt x="21827" y="790973"/>
                  </a:cubicBezTo>
                  <a:cubicBezTo>
                    <a:pt x="7851" y="776997"/>
                    <a:pt x="0" y="758042"/>
                    <a:pt x="0" y="738277"/>
                  </a:cubicBezTo>
                  <a:lnTo>
                    <a:pt x="0" y="74523"/>
                  </a:lnTo>
                  <a:cubicBezTo>
                    <a:pt x="0" y="54758"/>
                    <a:pt x="7851" y="35803"/>
                    <a:pt x="21827" y="21827"/>
                  </a:cubicBezTo>
                  <a:cubicBezTo>
                    <a:pt x="35803" y="7851"/>
                    <a:pt x="54758" y="0"/>
                    <a:pt x="74523" y="0"/>
                  </a:cubicBezTo>
                  <a:close/>
                </a:path>
              </a:pathLst>
            </a:custGeom>
            <a:solidFill>
              <a:srgbClr val="6178CE"/>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2434892" y="4052812"/>
            <a:ext cx="1004320" cy="830847"/>
          </a:xfrm>
          <a:custGeom>
            <a:avLst/>
            <a:gdLst/>
            <a:ahLst/>
            <a:cxnLst/>
            <a:rect r="r" b="b" t="t" l="l"/>
            <a:pathLst>
              <a:path h="830847" w="1004320">
                <a:moveTo>
                  <a:pt x="0" y="0"/>
                </a:moveTo>
                <a:lnTo>
                  <a:pt x="1004321" y="0"/>
                </a:lnTo>
                <a:lnTo>
                  <a:pt x="1004321" y="830846"/>
                </a:lnTo>
                <a:lnTo>
                  <a:pt x="0" y="8308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2" id="12"/>
          <p:cNvGrpSpPr/>
          <p:nvPr/>
        </p:nvGrpSpPr>
        <p:grpSpPr>
          <a:xfrm rot="0">
            <a:off x="10186077" y="1488450"/>
            <a:ext cx="1506434" cy="150643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118202" y="0"/>
                  </a:moveTo>
                  <a:lnTo>
                    <a:pt x="694598" y="0"/>
                  </a:lnTo>
                  <a:cubicBezTo>
                    <a:pt x="759879" y="0"/>
                    <a:pt x="812800" y="52921"/>
                    <a:pt x="812800" y="118202"/>
                  </a:cubicBezTo>
                  <a:lnTo>
                    <a:pt x="812800" y="694598"/>
                  </a:lnTo>
                  <a:cubicBezTo>
                    <a:pt x="812800" y="759879"/>
                    <a:pt x="759879" y="812800"/>
                    <a:pt x="694598" y="812800"/>
                  </a:cubicBezTo>
                  <a:lnTo>
                    <a:pt x="118202" y="812800"/>
                  </a:lnTo>
                  <a:cubicBezTo>
                    <a:pt x="52921" y="812800"/>
                    <a:pt x="0" y="759879"/>
                    <a:pt x="0" y="694598"/>
                  </a:cubicBezTo>
                  <a:lnTo>
                    <a:pt x="0" y="118202"/>
                  </a:lnTo>
                  <a:cubicBezTo>
                    <a:pt x="0" y="52921"/>
                    <a:pt x="52921" y="0"/>
                    <a:pt x="118202" y="0"/>
                  </a:cubicBezTo>
                  <a:close/>
                </a:path>
              </a:pathLst>
            </a:custGeom>
            <a:solidFill>
              <a:srgbClr val="6178CE"/>
            </a:solidFill>
          </p:spPr>
        </p:sp>
        <p:sp>
          <p:nvSpPr>
            <p:cNvPr name="TextBox 14" id="1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10452141" y="1742023"/>
            <a:ext cx="974306" cy="999289"/>
          </a:xfrm>
          <a:custGeom>
            <a:avLst/>
            <a:gdLst/>
            <a:ahLst/>
            <a:cxnLst/>
            <a:rect r="r" b="b" t="t" l="l"/>
            <a:pathLst>
              <a:path h="999289" w="974306">
                <a:moveTo>
                  <a:pt x="0" y="0"/>
                </a:moveTo>
                <a:lnTo>
                  <a:pt x="974306" y="0"/>
                </a:lnTo>
                <a:lnTo>
                  <a:pt x="974306" y="999288"/>
                </a:lnTo>
                <a:lnTo>
                  <a:pt x="0" y="99928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6" id="16"/>
          <p:cNvGrpSpPr/>
          <p:nvPr/>
        </p:nvGrpSpPr>
        <p:grpSpPr>
          <a:xfrm rot="0">
            <a:off x="14162711" y="5645259"/>
            <a:ext cx="1481033" cy="148103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115002" y="0"/>
                  </a:moveTo>
                  <a:lnTo>
                    <a:pt x="697798" y="0"/>
                  </a:lnTo>
                  <a:cubicBezTo>
                    <a:pt x="761312" y="0"/>
                    <a:pt x="812800" y="51488"/>
                    <a:pt x="812800" y="115002"/>
                  </a:cubicBezTo>
                  <a:lnTo>
                    <a:pt x="812800" y="697798"/>
                  </a:lnTo>
                  <a:cubicBezTo>
                    <a:pt x="812800" y="761312"/>
                    <a:pt x="761312" y="812800"/>
                    <a:pt x="697798" y="812800"/>
                  </a:cubicBezTo>
                  <a:lnTo>
                    <a:pt x="115002" y="812800"/>
                  </a:lnTo>
                  <a:cubicBezTo>
                    <a:pt x="51488" y="812800"/>
                    <a:pt x="0" y="761312"/>
                    <a:pt x="0" y="697798"/>
                  </a:cubicBezTo>
                  <a:lnTo>
                    <a:pt x="0" y="115002"/>
                  </a:lnTo>
                  <a:cubicBezTo>
                    <a:pt x="0" y="51488"/>
                    <a:pt x="51488" y="0"/>
                    <a:pt x="115002" y="0"/>
                  </a:cubicBezTo>
                  <a:close/>
                </a:path>
              </a:pathLst>
            </a:custGeom>
            <a:solidFill>
              <a:srgbClr val="6178CE"/>
            </a:solidFill>
          </p:spPr>
        </p:sp>
        <p:sp>
          <p:nvSpPr>
            <p:cNvPr name="TextBox 18" id="1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19" id="19"/>
          <p:cNvSpPr/>
          <p:nvPr/>
        </p:nvSpPr>
        <p:spPr>
          <a:xfrm flipH="false" flipV="false" rot="0">
            <a:off x="14391492" y="5874041"/>
            <a:ext cx="1023471" cy="1023471"/>
          </a:xfrm>
          <a:custGeom>
            <a:avLst/>
            <a:gdLst/>
            <a:ahLst/>
            <a:cxnLst/>
            <a:rect r="r" b="b" t="t" l="l"/>
            <a:pathLst>
              <a:path h="1023471" w="1023471">
                <a:moveTo>
                  <a:pt x="0" y="0"/>
                </a:moveTo>
                <a:lnTo>
                  <a:pt x="1023471" y="0"/>
                </a:lnTo>
                <a:lnTo>
                  <a:pt x="1023471" y="1023471"/>
                </a:lnTo>
                <a:lnTo>
                  <a:pt x="0" y="102347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20" id="20"/>
          <p:cNvGrpSpPr/>
          <p:nvPr/>
        </p:nvGrpSpPr>
        <p:grpSpPr>
          <a:xfrm rot="0">
            <a:off x="6741588" y="7413833"/>
            <a:ext cx="1060225" cy="1060225"/>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124136" y="0"/>
                  </a:moveTo>
                  <a:lnTo>
                    <a:pt x="688663" y="0"/>
                  </a:lnTo>
                  <a:cubicBezTo>
                    <a:pt x="721587" y="0"/>
                    <a:pt x="753161" y="13079"/>
                    <a:pt x="776441" y="36359"/>
                  </a:cubicBezTo>
                  <a:cubicBezTo>
                    <a:pt x="799721" y="59639"/>
                    <a:pt x="812800" y="91213"/>
                    <a:pt x="812800" y="124136"/>
                  </a:cubicBezTo>
                  <a:lnTo>
                    <a:pt x="812800" y="688663"/>
                  </a:lnTo>
                  <a:cubicBezTo>
                    <a:pt x="812800" y="721587"/>
                    <a:pt x="799721" y="753161"/>
                    <a:pt x="776441" y="776441"/>
                  </a:cubicBezTo>
                  <a:cubicBezTo>
                    <a:pt x="753161" y="799721"/>
                    <a:pt x="721587" y="812800"/>
                    <a:pt x="688663" y="812800"/>
                  </a:cubicBezTo>
                  <a:lnTo>
                    <a:pt x="124136" y="812800"/>
                  </a:lnTo>
                  <a:cubicBezTo>
                    <a:pt x="91213" y="812800"/>
                    <a:pt x="59639" y="799721"/>
                    <a:pt x="36359" y="776441"/>
                  </a:cubicBezTo>
                  <a:cubicBezTo>
                    <a:pt x="13079" y="753161"/>
                    <a:pt x="0" y="721587"/>
                    <a:pt x="0" y="688663"/>
                  </a:cubicBezTo>
                  <a:lnTo>
                    <a:pt x="0" y="124136"/>
                  </a:lnTo>
                  <a:cubicBezTo>
                    <a:pt x="0" y="91213"/>
                    <a:pt x="13079" y="59639"/>
                    <a:pt x="36359" y="36359"/>
                  </a:cubicBezTo>
                  <a:cubicBezTo>
                    <a:pt x="59639" y="13079"/>
                    <a:pt x="91213" y="0"/>
                    <a:pt x="124136" y="0"/>
                  </a:cubicBezTo>
                  <a:close/>
                </a:path>
              </a:pathLst>
            </a:custGeom>
            <a:solidFill>
              <a:srgbClr val="6178CE"/>
            </a:solidFill>
          </p:spPr>
        </p:sp>
        <p:sp>
          <p:nvSpPr>
            <p:cNvPr name="TextBox 22" id="22"/>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23" id="23"/>
          <p:cNvSpPr/>
          <p:nvPr/>
        </p:nvSpPr>
        <p:spPr>
          <a:xfrm flipH="false" flipV="false" rot="0">
            <a:off x="6927361" y="7556651"/>
            <a:ext cx="688680" cy="774589"/>
          </a:xfrm>
          <a:custGeom>
            <a:avLst/>
            <a:gdLst/>
            <a:ahLst/>
            <a:cxnLst/>
            <a:rect r="r" b="b" t="t" l="l"/>
            <a:pathLst>
              <a:path h="774589" w="688680">
                <a:moveTo>
                  <a:pt x="0" y="0"/>
                </a:moveTo>
                <a:lnTo>
                  <a:pt x="688679" y="0"/>
                </a:lnTo>
                <a:lnTo>
                  <a:pt x="688679" y="774589"/>
                </a:lnTo>
                <a:lnTo>
                  <a:pt x="0" y="77458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9D9E3"/>
        </a:solidFill>
      </p:bgPr>
    </p:bg>
    <p:spTree>
      <p:nvGrpSpPr>
        <p:cNvPr id="1" name=""/>
        <p:cNvGrpSpPr/>
        <p:nvPr/>
      </p:nvGrpSpPr>
      <p:grpSpPr>
        <a:xfrm>
          <a:off x="0" y="0"/>
          <a:ext cx="0" cy="0"/>
          <a:chOff x="0" y="0"/>
          <a:chExt cx="0" cy="0"/>
        </a:xfrm>
      </p:grpSpPr>
      <p:sp>
        <p:nvSpPr>
          <p:cNvPr name="Freeform 2" id="2"/>
          <p:cNvSpPr/>
          <p:nvPr/>
        </p:nvSpPr>
        <p:spPr>
          <a:xfrm flipH="false" flipV="false" rot="0">
            <a:off x="11144682" y="1568772"/>
            <a:ext cx="6114618" cy="12286830"/>
          </a:xfrm>
          <a:custGeom>
            <a:avLst/>
            <a:gdLst/>
            <a:ahLst/>
            <a:cxnLst/>
            <a:rect r="r" b="b" t="t" l="l"/>
            <a:pathLst>
              <a:path h="12286830" w="6114618">
                <a:moveTo>
                  <a:pt x="0" y="0"/>
                </a:moveTo>
                <a:lnTo>
                  <a:pt x="6114618" y="0"/>
                </a:lnTo>
                <a:lnTo>
                  <a:pt x="6114618" y="12286831"/>
                </a:lnTo>
                <a:lnTo>
                  <a:pt x="0" y="122868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917653" y="3513775"/>
            <a:ext cx="4568676" cy="4493916"/>
          </a:xfrm>
          <a:custGeom>
            <a:avLst/>
            <a:gdLst/>
            <a:ahLst/>
            <a:cxnLst/>
            <a:rect r="r" b="b" t="t" l="l"/>
            <a:pathLst>
              <a:path h="4493916" w="4568676">
                <a:moveTo>
                  <a:pt x="0" y="0"/>
                </a:moveTo>
                <a:lnTo>
                  <a:pt x="4568676" y="0"/>
                </a:lnTo>
                <a:lnTo>
                  <a:pt x="4568676" y="4493916"/>
                </a:lnTo>
                <a:lnTo>
                  <a:pt x="0" y="44939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1670959" y="8572144"/>
            <a:ext cx="2974321" cy="601167"/>
            <a:chOff x="0" y="0"/>
            <a:chExt cx="1004855" cy="203100"/>
          </a:xfrm>
        </p:grpSpPr>
        <p:sp>
          <p:nvSpPr>
            <p:cNvPr name="Freeform 5" id="5"/>
            <p:cNvSpPr/>
            <p:nvPr/>
          </p:nvSpPr>
          <p:spPr>
            <a:xfrm flipH="false" flipV="false" rot="0">
              <a:off x="0" y="0"/>
              <a:ext cx="1004855" cy="203100"/>
            </a:xfrm>
            <a:custGeom>
              <a:avLst/>
              <a:gdLst/>
              <a:ahLst/>
              <a:cxnLst/>
              <a:rect r="r" b="b" t="t" l="l"/>
              <a:pathLst>
                <a:path h="203100" w="1004855">
                  <a:moveTo>
                    <a:pt x="57264" y="0"/>
                  </a:moveTo>
                  <a:lnTo>
                    <a:pt x="947590" y="0"/>
                  </a:lnTo>
                  <a:cubicBezTo>
                    <a:pt x="962778" y="0"/>
                    <a:pt x="977343" y="6033"/>
                    <a:pt x="988082" y="16772"/>
                  </a:cubicBezTo>
                  <a:cubicBezTo>
                    <a:pt x="998821" y="27511"/>
                    <a:pt x="1004855" y="42077"/>
                    <a:pt x="1004855" y="57264"/>
                  </a:cubicBezTo>
                  <a:lnTo>
                    <a:pt x="1004855" y="145836"/>
                  </a:lnTo>
                  <a:cubicBezTo>
                    <a:pt x="1004855" y="161023"/>
                    <a:pt x="998821" y="175589"/>
                    <a:pt x="988082" y="186328"/>
                  </a:cubicBezTo>
                  <a:cubicBezTo>
                    <a:pt x="977343" y="197067"/>
                    <a:pt x="962778" y="203100"/>
                    <a:pt x="947590" y="203100"/>
                  </a:cubicBezTo>
                  <a:lnTo>
                    <a:pt x="57264" y="203100"/>
                  </a:lnTo>
                  <a:cubicBezTo>
                    <a:pt x="42077" y="203100"/>
                    <a:pt x="27511" y="197067"/>
                    <a:pt x="16772" y="186328"/>
                  </a:cubicBezTo>
                  <a:cubicBezTo>
                    <a:pt x="6033" y="175589"/>
                    <a:pt x="0" y="161023"/>
                    <a:pt x="0" y="145836"/>
                  </a:cubicBezTo>
                  <a:lnTo>
                    <a:pt x="0" y="57264"/>
                  </a:lnTo>
                  <a:cubicBezTo>
                    <a:pt x="0" y="42077"/>
                    <a:pt x="6033" y="27511"/>
                    <a:pt x="16772" y="16772"/>
                  </a:cubicBezTo>
                  <a:cubicBezTo>
                    <a:pt x="27511" y="6033"/>
                    <a:pt x="42077" y="0"/>
                    <a:pt x="57264" y="0"/>
                  </a:cubicBezTo>
                  <a:close/>
                </a:path>
              </a:pathLst>
            </a:custGeom>
            <a:solidFill>
              <a:srgbClr val="2C3866"/>
            </a:solidFill>
          </p:spPr>
        </p:sp>
        <p:sp>
          <p:nvSpPr>
            <p:cNvPr name="TextBox 6" id="6"/>
            <p:cNvSpPr txBox="true"/>
            <p:nvPr/>
          </p:nvSpPr>
          <p:spPr>
            <a:xfrm>
              <a:off x="0" y="-38100"/>
              <a:ext cx="1004855" cy="2412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4834739" y="8572144"/>
            <a:ext cx="1898284" cy="601167"/>
            <a:chOff x="0" y="0"/>
            <a:chExt cx="641323" cy="203100"/>
          </a:xfrm>
        </p:grpSpPr>
        <p:sp>
          <p:nvSpPr>
            <p:cNvPr name="Freeform 8" id="8"/>
            <p:cNvSpPr/>
            <p:nvPr/>
          </p:nvSpPr>
          <p:spPr>
            <a:xfrm flipH="false" flipV="false" rot="0">
              <a:off x="0" y="0"/>
              <a:ext cx="641323" cy="203100"/>
            </a:xfrm>
            <a:custGeom>
              <a:avLst/>
              <a:gdLst/>
              <a:ahLst/>
              <a:cxnLst/>
              <a:rect r="r" b="b" t="t" l="l"/>
              <a:pathLst>
                <a:path h="203100" w="641323">
                  <a:moveTo>
                    <a:pt x="89724" y="0"/>
                  </a:moveTo>
                  <a:lnTo>
                    <a:pt x="551598" y="0"/>
                  </a:lnTo>
                  <a:cubicBezTo>
                    <a:pt x="575395" y="0"/>
                    <a:pt x="598216" y="9453"/>
                    <a:pt x="615043" y="26280"/>
                  </a:cubicBezTo>
                  <a:cubicBezTo>
                    <a:pt x="631870" y="43106"/>
                    <a:pt x="641323" y="65928"/>
                    <a:pt x="641323" y="89724"/>
                  </a:cubicBezTo>
                  <a:lnTo>
                    <a:pt x="641323" y="113376"/>
                  </a:lnTo>
                  <a:cubicBezTo>
                    <a:pt x="641323" y="162929"/>
                    <a:pt x="601152" y="203100"/>
                    <a:pt x="551598" y="203100"/>
                  </a:cubicBezTo>
                  <a:lnTo>
                    <a:pt x="89724" y="203100"/>
                  </a:lnTo>
                  <a:cubicBezTo>
                    <a:pt x="40171" y="203100"/>
                    <a:pt x="0" y="162929"/>
                    <a:pt x="0" y="113376"/>
                  </a:cubicBezTo>
                  <a:lnTo>
                    <a:pt x="0" y="89724"/>
                  </a:lnTo>
                  <a:cubicBezTo>
                    <a:pt x="0" y="40171"/>
                    <a:pt x="40171" y="0"/>
                    <a:pt x="89724" y="0"/>
                  </a:cubicBezTo>
                  <a:close/>
                </a:path>
              </a:pathLst>
            </a:custGeom>
            <a:solidFill>
              <a:srgbClr val="000000">
                <a:alpha val="0"/>
              </a:srgbClr>
            </a:solidFill>
            <a:ln w="38100" cap="rnd">
              <a:solidFill>
                <a:srgbClr val="2C3866"/>
              </a:solidFill>
              <a:prstDash val="solid"/>
              <a:round/>
            </a:ln>
          </p:spPr>
        </p:sp>
        <p:sp>
          <p:nvSpPr>
            <p:cNvPr name="TextBox 9" id="9"/>
            <p:cNvSpPr txBox="true"/>
            <p:nvPr/>
          </p:nvSpPr>
          <p:spPr>
            <a:xfrm>
              <a:off x="0" y="-38100"/>
              <a:ext cx="641323" cy="24120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028700" y="2618294"/>
            <a:ext cx="8480080" cy="2031628"/>
          </a:xfrm>
          <a:prstGeom prst="rect">
            <a:avLst/>
          </a:prstGeom>
        </p:spPr>
        <p:txBody>
          <a:bodyPr anchor="t" rtlCol="false" tIns="0" lIns="0" bIns="0" rIns="0">
            <a:spAutoFit/>
          </a:bodyPr>
          <a:lstStyle/>
          <a:p>
            <a:pPr algn="l">
              <a:lnSpc>
                <a:spcPts val="6594"/>
              </a:lnSpc>
            </a:pPr>
            <a:r>
              <a:rPr lang="en-US" sz="8910" spc="-445" b="true">
                <a:solidFill>
                  <a:srgbClr val="2C3866"/>
                </a:solidFill>
                <a:latin typeface="Helvetica World Bold"/>
                <a:ea typeface="Helvetica World Bold"/>
                <a:cs typeface="Helvetica World Bold"/>
                <a:sym typeface="Helvetica World Bold"/>
              </a:rPr>
              <a:t>Anggota</a:t>
            </a:r>
          </a:p>
          <a:p>
            <a:pPr algn="l" marL="0" indent="0" lvl="0">
              <a:lnSpc>
                <a:spcPts val="6594"/>
              </a:lnSpc>
            </a:pPr>
            <a:r>
              <a:rPr lang="en-US" b="true" sz="8910" spc="-445">
                <a:solidFill>
                  <a:srgbClr val="2C3866"/>
                </a:solidFill>
                <a:latin typeface="Helvetica World Bold"/>
                <a:ea typeface="Helvetica World Bold"/>
                <a:cs typeface="Helvetica World Bold"/>
                <a:sym typeface="Helvetica World Bold"/>
              </a:rPr>
              <a:t>Kelompok</a:t>
            </a:r>
          </a:p>
        </p:txBody>
      </p:sp>
      <p:sp>
        <p:nvSpPr>
          <p:cNvPr name="Freeform 11" id="11"/>
          <p:cNvSpPr/>
          <p:nvPr/>
        </p:nvSpPr>
        <p:spPr>
          <a:xfrm flipH="false" flipV="false" rot="0">
            <a:off x="1028700" y="1198029"/>
            <a:ext cx="566226" cy="741486"/>
          </a:xfrm>
          <a:custGeom>
            <a:avLst/>
            <a:gdLst/>
            <a:ahLst/>
            <a:cxnLst/>
            <a:rect r="r" b="b" t="t" l="l"/>
            <a:pathLst>
              <a:path h="741486" w="566226">
                <a:moveTo>
                  <a:pt x="0" y="0"/>
                </a:moveTo>
                <a:lnTo>
                  <a:pt x="566226" y="0"/>
                </a:lnTo>
                <a:lnTo>
                  <a:pt x="566226" y="741487"/>
                </a:lnTo>
                <a:lnTo>
                  <a:pt x="0" y="7414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2" id="12"/>
          <p:cNvGrpSpPr/>
          <p:nvPr/>
        </p:nvGrpSpPr>
        <p:grpSpPr>
          <a:xfrm rot="0">
            <a:off x="5884957" y="2733879"/>
            <a:ext cx="700204" cy="70020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3866"/>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6033143" y="2885744"/>
            <a:ext cx="403832" cy="404568"/>
          </a:xfrm>
          <a:custGeom>
            <a:avLst/>
            <a:gdLst/>
            <a:ahLst/>
            <a:cxnLst/>
            <a:rect r="r" b="b" t="t" l="l"/>
            <a:pathLst>
              <a:path h="404568" w="403832">
                <a:moveTo>
                  <a:pt x="0" y="0"/>
                </a:moveTo>
                <a:lnTo>
                  <a:pt x="403832" y="0"/>
                </a:lnTo>
                <a:lnTo>
                  <a:pt x="403832" y="404567"/>
                </a:lnTo>
                <a:lnTo>
                  <a:pt x="0" y="4045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6" id="16"/>
          <p:cNvSpPr txBox="true"/>
          <p:nvPr/>
        </p:nvSpPr>
        <p:spPr>
          <a:xfrm rot="0">
            <a:off x="11734817" y="8716397"/>
            <a:ext cx="2846604" cy="293653"/>
          </a:xfrm>
          <a:prstGeom prst="rect">
            <a:avLst/>
          </a:prstGeom>
        </p:spPr>
        <p:txBody>
          <a:bodyPr anchor="t" rtlCol="false" tIns="0" lIns="0" bIns="0" rIns="0">
            <a:spAutoFit/>
          </a:bodyPr>
          <a:lstStyle/>
          <a:p>
            <a:pPr algn="ctr" marL="0" indent="0" lvl="0">
              <a:lnSpc>
                <a:spcPts val="2334"/>
              </a:lnSpc>
            </a:pPr>
            <a:r>
              <a:rPr lang="en-US" sz="1838" spc="-45">
                <a:solidFill>
                  <a:srgbClr val="D9D9E3"/>
                </a:solidFill>
                <a:latin typeface="Bricolage Grotesque"/>
                <a:ea typeface="Bricolage Grotesque"/>
                <a:cs typeface="Bricolage Grotesque"/>
                <a:sym typeface="Bricolage Grotesque"/>
              </a:rPr>
              <a:t>www.kelompok8keren.com</a:t>
            </a:r>
          </a:p>
        </p:txBody>
      </p:sp>
      <p:sp>
        <p:nvSpPr>
          <p:cNvPr name="TextBox 17" id="17"/>
          <p:cNvSpPr txBox="true"/>
          <p:nvPr/>
        </p:nvSpPr>
        <p:spPr>
          <a:xfrm rot="0">
            <a:off x="14982436" y="8716397"/>
            <a:ext cx="1602891" cy="293611"/>
          </a:xfrm>
          <a:prstGeom prst="rect">
            <a:avLst/>
          </a:prstGeom>
        </p:spPr>
        <p:txBody>
          <a:bodyPr anchor="t" rtlCol="false" tIns="0" lIns="0" bIns="0" rIns="0">
            <a:spAutoFit/>
          </a:bodyPr>
          <a:lstStyle/>
          <a:p>
            <a:pPr algn="ctr" marL="0" indent="0" lvl="0">
              <a:lnSpc>
                <a:spcPts val="2334"/>
              </a:lnSpc>
            </a:pPr>
            <a:r>
              <a:rPr lang="en-US" sz="1838" spc="-45">
                <a:solidFill>
                  <a:srgbClr val="2C3866"/>
                </a:solidFill>
                <a:latin typeface="Bricolage Grotesque"/>
                <a:ea typeface="Bricolage Grotesque"/>
                <a:cs typeface="Bricolage Grotesque"/>
                <a:sym typeface="Bricolage Grotesque"/>
              </a:rPr>
              <a:t>Selanjutnya!</a:t>
            </a:r>
          </a:p>
        </p:txBody>
      </p:sp>
      <p:sp>
        <p:nvSpPr>
          <p:cNvPr name="TextBox 18" id="18"/>
          <p:cNvSpPr txBox="true"/>
          <p:nvPr/>
        </p:nvSpPr>
        <p:spPr>
          <a:xfrm rot="0">
            <a:off x="1966690" y="1196457"/>
            <a:ext cx="3070694" cy="668431"/>
          </a:xfrm>
          <a:prstGeom prst="rect">
            <a:avLst/>
          </a:prstGeom>
        </p:spPr>
        <p:txBody>
          <a:bodyPr anchor="t" rtlCol="false" tIns="0" lIns="0" bIns="0" rIns="0">
            <a:spAutoFit/>
          </a:bodyPr>
          <a:lstStyle/>
          <a:p>
            <a:pPr algn="l" marL="0" indent="0" lvl="0">
              <a:lnSpc>
                <a:spcPts val="5487"/>
              </a:lnSpc>
              <a:spcBef>
                <a:spcPct val="0"/>
              </a:spcBef>
            </a:pPr>
            <a:r>
              <a:rPr lang="en-US" sz="3919" spc="-97">
                <a:solidFill>
                  <a:srgbClr val="000000"/>
                </a:solidFill>
                <a:latin typeface="Bricolage Grotesque"/>
                <a:ea typeface="Bricolage Grotesque"/>
                <a:cs typeface="Bricolage Grotesque"/>
                <a:sym typeface="Bricolage Grotesque"/>
              </a:rPr>
              <a:t>Kelompok 8</a:t>
            </a:r>
          </a:p>
        </p:txBody>
      </p:sp>
      <p:grpSp>
        <p:nvGrpSpPr>
          <p:cNvPr name="Group 19" id="19"/>
          <p:cNvGrpSpPr/>
          <p:nvPr/>
        </p:nvGrpSpPr>
        <p:grpSpPr>
          <a:xfrm rot="0">
            <a:off x="-685369" y="4077069"/>
            <a:ext cx="1399744" cy="139974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165929" y="0"/>
                  </a:moveTo>
                  <a:lnTo>
                    <a:pt x="646871" y="0"/>
                  </a:lnTo>
                  <a:cubicBezTo>
                    <a:pt x="690878" y="0"/>
                    <a:pt x="733083" y="17482"/>
                    <a:pt x="764201" y="48599"/>
                  </a:cubicBezTo>
                  <a:cubicBezTo>
                    <a:pt x="795318" y="79717"/>
                    <a:pt x="812800" y="121922"/>
                    <a:pt x="812800" y="165929"/>
                  </a:cubicBezTo>
                  <a:lnTo>
                    <a:pt x="812800" y="646871"/>
                  </a:lnTo>
                  <a:cubicBezTo>
                    <a:pt x="812800" y="690878"/>
                    <a:pt x="795318" y="733083"/>
                    <a:pt x="764201" y="764201"/>
                  </a:cubicBezTo>
                  <a:cubicBezTo>
                    <a:pt x="733083" y="795318"/>
                    <a:pt x="690878" y="812800"/>
                    <a:pt x="646871" y="812800"/>
                  </a:cubicBezTo>
                  <a:lnTo>
                    <a:pt x="165929" y="812800"/>
                  </a:lnTo>
                  <a:cubicBezTo>
                    <a:pt x="121922" y="812800"/>
                    <a:pt x="79717" y="795318"/>
                    <a:pt x="48599" y="764201"/>
                  </a:cubicBezTo>
                  <a:cubicBezTo>
                    <a:pt x="17482" y="733083"/>
                    <a:pt x="0" y="690878"/>
                    <a:pt x="0" y="646871"/>
                  </a:cubicBezTo>
                  <a:lnTo>
                    <a:pt x="0" y="165929"/>
                  </a:lnTo>
                  <a:cubicBezTo>
                    <a:pt x="0" y="121922"/>
                    <a:pt x="17482" y="79717"/>
                    <a:pt x="48599" y="48599"/>
                  </a:cubicBezTo>
                  <a:cubicBezTo>
                    <a:pt x="79717" y="17482"/>
                    <a:pt x="121922" y="0"/>
                    <a:pt x="165929" y="0"/>
                  </a:cubicBezTo>
                  <a:close/>
                </a:path>
              </a:pathLst>
            </a:custGeom>
            <a:solidFill>
              <a:srgbClr val="2C3866"/>
            </a:solidFill>
          </p:spPr>
        </p:sp>
        <p:sp>
          <p:nvSpPr>
            <p:cNvPr name="TextBox 21" id="21"/>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0">
            <a:off x="6857421" y="1272657"/>
            <a:ext cx="1189544" cy="1189544"/>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195249" y="0"/>
                  </a:moveTo>
                  <a:lnTo>
                    <a:pt x="617551" y="0"/>
                  </a:lnTo>
                  <a:cubicBezTo>
                    <a:pt x="669334" y="0"/>
                    <a:pt x="718996" y="20571"/>
                    <a:pt x="755613" y="57187"/>
                  </a:cubicBezTo>
                  <a:cubicBezTo>
                    <a:pt x="792229" y="93804"/>
                    <a:pt x="812800" y="143466"/>
                    <a:pt x="812800" y="195249"/>
                  </a:cubicBezTo>
                  <a:lnTo>
                    <a:pt x="812800" y="617551"/>
                  </a:lnTo>
                  <a:cubicBezTo>
                    <a:pt x="812800" y="669334"/>
                    <a:pt x="792229" y="718996"/>
                    <a:pt x="755613" y="755613"/>
                  </a:cubicBezTo>
                  <a:cubicBezTo>
                    <a:pt x="718996" y="792229"/>
                    <a:pt x="669334" y="812800"/>
                    <a:pt x="617551" y="812800"/>
                  </a:cubicBezTo>
                  <a:lnTo>
                    <a:pt x="195249" y="812800"/>
                  </a:lnTo>
                  <a:cubicBezTo>
                    <a:pt x="143466" y="812800"/>
                    <a:pt x="93804" y="792229"/>
                    <a:pt x="57187" y="755613"/>
                  </a:cubicBezTo>
                  <a:cubicBezTo>
                    <a:pt x="20571" y="718996"/>
                    <a:pt x="0" y="669334"/>
                    <a:pt x="0" y="617551"/>
                  </a:cubicBezTo>
                  <a:lnTo>
                    <a:pt x="0" y="195249"/>
                  </a:lnTo>
                  <a:cubicBezTo>
                    <a:pt x="0" y="143466"/>
                    <a:pt x="20571" y="93804"/>
                    <a:pt x="57187" y="57187"/>
                  </a:cubicBezTo>
                  <a:cubicBezTo>
                    <a:pt x="93804" y="20571"/>
                    <a:pt x="143466" y="0"/>
                    <a:pt x="195249" y="0"/>
                  </a:cubicBezTo>
                  <a:close/>
                </a:path>
              </a:pathLst>
            </a:custGeom>
            <a:solidFill>
              <a:srgbClr val="2C3866"/>
            </a:solidFill>
          </p:spPr>
        </p:sp>
        <p:sp>
          <p:nvSpPr>
            <p:cNvPr name="TextBox 24" id="2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25" id="25"/>
          <p:cNvGrpSpPr/>
          <p:nvPr/>
        </p:nvGrpSpPr>
        <p:grpSpPr>
          <a:xfrm rot="0">
            <a:off x="10185055" y="3368635"/>
            <a:ext cx="1416869" cy="1416869"/>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163923" y="0"/>
                  </a:moveTo>
                  <a:lnTo>
                    <a:pt x="648877" y="0"/>
                  </a:lnTo>
                  <a:cubicBezTo>
                    <a:pt x="739409" y="0"/>
                    <a:pt x="812800" y="73391"/>
                    <a:pt x="812800" y="163923"/>
                  </a:cubicBezTo>
                  <a:lnTo>
                    <a:pt x="812800" y="648877"/>
                  </a:lnTo>
                  <a:cubicBezTo>
                    <a:pt x="812800" y="739409"/>
                    <a:pt x="739409" y="812800"/>
                    <a:pt x="648877" y="812800"/>
                  </a:cubicBezTo>
                  <a:lnTo>
                    <a:pt x="163923" y="812800"/>
                  </a:lnTo>
                  <a:cubicBezTo>
                    <a:pt x="73391" y="812800"/>
                    <a:pt x="0" y="739409"/>
                    <a:pt x="0" y="648877"/>
                  </a:cubicBezTo>
                  <a:lnTo>
                    <a:pt x="0" y="163923"/>
                  </a:lnTo>
                  <a:cubicBezTo>
                    <a:pt x="0" y="73391"/>
                    <a:pt x="73391" y="0"/>
                    <a:pt x="163923" y="0"/>
                  </a:cubicBezTo>
                  <a:close/>
                </a:path>
              </a:pathLst>
            </a:custGeom>
            <a:solidFill>
              <a:srgbClr val="2C3866"/>
            </a:solidFill>
          </p:spPr>
        </p:sp>
        <p:sp>
          <p:nvSpPr>
            <p:cNvPr name="TextBox 27" id="2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28" id="28"/>
          <p:cNvGrpSpPr/>
          <p:nvPr/>
        </p:nvGrpSpPr>
        <p:grpSpPr>
          <a:xfrm rot="0">
            <a:off x="16142562" y="937549"/>
            <a:ext cx="1491439" cy="1491439"/>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155727" y="0"/>
                  </a:moveTo>
                  <a:lnTo>
                    <a:pt x="657073" y="0"/>
                  </a:lnTo>
                  <a:cubicBezTo>
                    <a:pt x="698374" y="0"/>
                    <a:pt x="737984" y="16407"/>
                    <a:pt x="767189" y="45611"/>
                  </a:cubicBezTo>
                  <a:cubicBezTo>
                    <a:pt x="796393" y="74816"/>
                    <a:pt x="812800" y="114426"/>
                    <a:pt x="812800" y="155727"/>
                  </a:cubicBezTo>
                  <a:lnTo>
                    <a:pt x="812800" y="657073"/>
                  </a:lnTo>
                  <a:cubicBezTo>
                    <a:pt x="812800" y="698374"/>
                    <a:pt x="796393" y="737984"/>
                    <a:pt x="767189" y="767189"/>
                  </a:cubicBezTo>
                  <a:cubicBezTo>
                    <a:pt x="737984" y="796393"/>
                    <a:pt x="698374" y="812800"/>
                    <a:pt x="657073" y="812800"/>
                  </a:cubicBezTo>
                  <a:lnTo>
                    <a:pt x="155727" y="812800"/>
                  </a:lnTo>
                  <a:cubicBezTo>
                    <a:pt x="114426" y="812800"/>
                    <a:pt x="74816" y="796393"/>
                    <a:pt x="45611" y="767189"/>
                  </a:cubicBezTo>
                  <a:cubicBezTo>
                    <a:pt x="16407" y="737984"/>
                    <a:pt x="0" y="698374"/>
                    <a:pt x="0" y="657073"/>
                  </a:cubicBezTo>
                  <a:lnTo>
                    <a:pt x="0" y="155727"/>
                  </a:lnTo>
                  <a:cubicBezTo>
                    <a:pt x="0" y="114426"/>
                    <a:pt x="16407" y="74816"/>
                    <a:pt x="45611" y="45611"/>
                  </a:cubicBezTo>
                  <a:cubicBezTo>
                    <a:pt x="74816" y="16407"/>
                    <a:pt x="114426" y="0"/>
                    <a:pt x="155727" y="0"/>
                  </a:cubicBezTo>
                  <a:close/>
                </a:path>
              </a:pathLst>
            </a:custGeom>
            <a:solidFill>
              <a:srgbClr val="2C3866"/>
            </a:solidFill>
          </p:spPr>
        </p:sp>
        <p:sp>
          <p:nvSpPr>
            <p:cNvPr name="TextBox 30" id="3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31" id="31"/>
          <p:cNvSpPr/>
          <p:nvPr/>
        </p:nvSpPr>
        <p:spPr>
          <a:xfrm flipH="false" flipV="false" rot="0">
            <a:off x="7009892" y="1501525"/>
            <a:ext cx="884603" cy="731808"/>
          </a:xfrm>
          <a:custGeom>
            <a:avLst/>
            <a:gdLst/>
            <a:ahLst/>
            <a:cxnLst/>
            <a:rect r="r" b="b" t="t" l="l"/>
            <a:pathLst>
              <a:path h="731808" w="884603">
                <a:moveTo>
                  <a:pt x="0" y="0"/>
                </a:moveTo>
                <a:lnTo>
                  <a:pt x="884603" y="0"/>
                </a:lnTo>
                <a:lnTo>
                  <a:pt x="884603" y="731808"/>
                </a:lnTo>
                <a:lnTo>
                  <a:pt x="0" y="73180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2" id="32"/>
          <p:cNvSpPr/>
          <p:nvPr/>
        </p:nvSpPr>
        <p:spPr>
          <a:xfrm flipH="false" flipV="false" rot="0">
            <a:off x="10433319" y="3559495"/>
            <a:ext cx="920341" cy="1035149"/>
          </a:xfrm>
          <a:custGeom>
            <a:avLst/>
            <a:gdLst/>
            <a:ahLst/>
            <a:cxnLst/>
            <a:rect r="r" b="b" t="t" l="l"/>
            <a:pathLst>
              <a:path h="1035149" w="920341">
                <a:moveTo>
                  <a:pt x="0" y="0"/>
                </a:moveTo>
                <a:lnTo>
                  <a:pt x="920341" y="0"/>
                </a:lnTo>
                <a:lnTo>
                  <a:pt x="920341" y="1035149"/>
                </a:lnTo>
                <a:lnTo>
                  <a:pt x="0" y="103514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3" id="33"/>
          <p:cNvSpPr/>
          <p:nvPr/>
        </p:nvSpPr>
        <p:spPr>
          <a:xfrm flipH="false" flipV="false" rot="0">
            <a:off x="-438148" y="4312683"/>
            <a:ext cx="905303" cy="928516"/>
          </a:xfrm>
          <a:custGeom>
            <a:avLst/>
            <a:gdLst/>
            <a:ahLst/>
            <a:cxnLst/>
            <a:rect r="r" b="b" t="t" l="l"/>
            <a:pathLst>
              <a:path h="928516" w="905303">
                <a:moveTo>
                  <a:pt x="0" y="0"/>
                </a:moveTo>
                <a:lnTo>
                  <a:pt x="905303" y="0"/>
                </a:lnTo>
                <a:lnTo>
                  <a:pt x="905303" y="928516"/>
                </a:lnTo>
                <a:lnTo>
                  <a:pt x="0" y="92851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34" id="34"/>
          <p:cNvSpPr/>
          <p:nvPr/>
        </p:nvSpPr>
        <p:spPr>
          <a:xfrm flipH="false" flipV="false" rot="0">
            <a:off x="16372950" y="1167937"/>
            <a:ext cx="1030662" cy="1030662"/>
          </a:xfrm>
          <a:custGeom>
            <a:avLst/>
            <a:gdLst/>
            <a:ahLst/>
            <a:cxnLst/>
            <a:rect r="r" b="b" t="t" l="l"/>
            <a:pathLst>
              <a:path h="1030662" w="1030662">
                <a:moveTo>
                  <a:pt x="0" y="0"/>
                </a:moveTo>
                <a:lnTo>
                  <a:pt x="1030663" y="0"/>
                </a:lnTo>
                <a:lnTo>
                  <a:pt x="1030663" y="1030662"/>
                </a:lnTo>
                <a:lnTo>
                  <a:pt x="0" y="103066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35" id="35"/>
          <p:cNvGrpSpPr/>
          <p:nvPr/>
        </p:nvGrpSpPr>
        <p:grpSpPr>
          <a:xfrm rot="0">
            <a:off x="1158369" y="5143500"/>
            <a:ext cx="2818355" cy="1277411"/>
            <a:chOff x="0" y="0"/>
            <a:chExt cx="3757807" cy="1703214"/>
          </a:xfrm>
        </p:grpSpPr>
        <p:grpSp>
          <p:nvGrpSpPr>
            <p:cNvPr name="Group 36" id="36"/>
            <p:cNvGrpSpPr/>
            <p:nvPr/>
          </p:nvGrpSpPr>
          <p:grpSpPr>
            <a:xfrm rot="0">
              <a:off x="0" y="0"/>
              <a:ext cx="3757807" cy="1703214"/>
              <a:chOff x="0" y="0"/>
              <a:chExt cx="812800" cy="368399"/>
            </a:xfrm>
          </p:grpSpPr>
          <p:sp>
            <p:nvSpPr>
              <p:cNvPr name="Freeform 37" id="37"/>
              <p:cNvSpPr/>
              <p:nvPr/>
            </p:nvSpPr>
            <p:spPr>
              <a:xfrm flipH="false" flipV="false" rot="0">
                <a:off x="0" y="0"/>
                <a:ext cx="812800" cy="368399"/>
              </a:xfrm>
              <a:custGeom>
                <a:avLst/>
                <a:gdLst/>
                <a:ahLst/>
                <a:cxnLst/>
                <a:rect r="r" b="b" t="t" l="l"/>
                <a:pathLst>
                  <a:path h="368399" w="812800">
                    <a:moveTo>
                      <a:pt x="98891" y="0"/>
                    </a:moveTo>
                    <a:lnTo>
                      <a:pt x="713909" y="0"/>
                    </a:lnTo>
                    <a:cubicBezTo>
                      <a:pt x="740137" y="0"/>
                      <a:pt x="765290" y="10419"/>
                      <a:pt x="783836" y="28964"/>
                    </a:cubicBezTo>
                    <a:cubicBezTo>
                      <a:pt x="802381" y="47510"/>
                      <a:pt x="812800" y="72663"/>
                      <a:pt x="812800" y="98891"/>
                    </a:cubicBezTo>
                    <a:lnTo>
                      <a:pt x="812800" y="269508"/>
                    </a:lnTo>
                    <a:cubicBezTo>
                      <a:pt x="812800" y="295736"/>
                      <a:pt x="802381" y="320889"/>
                      <a:pt x="783836" y="339435"/>
                    </a:cubicBezTo>
                    <a:cubicBezTo>
                      <a:pt x="765290" y="357980"/>
                      <a:pt x="740137" y="368399"/>
                      <a:pt x="713909" y="368399"/>
                    </a:cubicBezTo>
                    <a:lnTo>
                      <a:pt x="98891" y="368399"/>
                    </a:lnTo>
                    <a:cubicBezTo>
                      <a:pt x="72663" y="368399"/>
                      <a:pt x="47510" y="357980"/>
                      <a:pt x="28964" y="339435"/>
                    </a:cubicBezTo>
                    <a:cubicBezTo>
                      <a:pt x="10419" y="320889"/>
                      <a:pt x="0" y="295736"/>
                      <a:pt x="0" y="269508"/>
                    </a:cubicBezTo>
                    <a:lnTo>
                      <a:pt x="0" y="98891"/>
                    </a:lnTo>
                    <a:cubicBezTo>
                      <a:pt x="0" y="72663"/>
                      <a:pt x="10419" y="47510"/>
                      <a:pt x="28964" y="28964"/>
                    </a:cubicBezTo>
                    <a:cubicBezTo>
                      <a:pt x="47510" y="10419"/>
                      <a:pt x="72663" y="0"/>
                      <a:pt x="98891" y="0"/>
                    </a:cubicBezTo>
                    <a:close/>
                  </a:path>
                </a:pathLst>
              </a:custGeom>
              <a:solidFill>
                <a:srgbClr val="2C3866"/>
              </a:solidFill>
            </p:spPr>
          </p:sp>
          <p:sp>
            <p:nvSpPr>
              <p:cNvPr name="TextBox 38" id="38"/>
              <p:cNvSpPr txBox="true"/>
              <p:nvPr/>
            </p:nvSpPr>
            <p:spPr>
              <a:xfrm>
                <a:off x="0" y="-38100"/>
                <a:ext cx="812800" cy="406499"/>
              </a:xfrm>
              <a:prstGeom prst="rect">
                <a:avLst/>
              </a:prstGeom>
            </p:spPr>
            <p:txBody>
              <a:bodyPr anchor="ctr" rtlCol="false" tIns="50800" lIns="50800" bIns="50800" rIns="50800"/>
              <a:lstStyle/>
              <a:p>
                <a:pPr algn="ctr">
                  <a:lnSpc>
                    <a:spcPts val="2659"/>
                  </a:lnSpc>
                </a:pPr>
              </a:p>
            </p:txBody>
          </p:sp>
        </p:grpSp>
        <p:sp>
          <p:nvSpPr>
            <p:cNvPr name="TextBox 39" id="39"/>
            <p:cNvSpPr txBox="true"/>
            <p:nvPr/>
          </p:nvSpPr>
          <p:spPr>
            <a:xfrm rot="0">
              <a:off x="306001" y="321443"/>
              <a:ext cx="3145804" cy="532920"/>
            </a:xfrm>
            <a:prstGeom prst="rect">
              <a:avLst/>
            </a:prstGeom>
          </p:spPr>
          <p:txBody>
            <a:bodyPr anchor="t" rtlCol="false" tIns="0" lIns="0" bIns="0" rIns="0">
              <a:spAutoFit/>
            </a:bodyPr>
            <a:lstStyle/>
            <a:p>
              <a:pPr algn="ctr" marL="0" indent="0" lvl="0">
                <a:lnSpc>
                  <a:spcPts val="3352"/>
                </a:lnSpc>
                <a:spcBef>
                  <a:spcPct val="0"/>
                </a:spcBef>
              </a:pPr>
              <a:r>
                <a:rPr lang="en-US" b="true" sz="2394" spc="-59">
                  <a:solidFill>
                    <a:srgbClr val="D9D9E3"/>
                  </a:solidFill>
                  <a:latin typeface="Bricolage Grotesque Bold"/>
                  <a:ea typeface="Bricolage Grotesque Bold"/>
                  <a:cs typeface="Bricolage Grotesque Bold"/>
                  <a:sym typeface="Bricolage Grotesque Bold"/>
                </a:rPr>
                <a:t>Zahra Zafira</a:t>
              </a:r>
            </a:p>
          </p:txBody>
        </p:sp>
        <p:sp>
          <p:nvSpPr>
            <p:cNvPr name="TextBox 40" id="40"/>
            <p:cNvSpPr txBox="true"/>
            <p:nvPr/>
          </p:nvSpPr>
          <p:spPr>
            <a:xfrm rot="0">
              <a:off x="306001" y="871218"/>
              <a:ext cx="3145804" cy="525327"/>
            </a:xfrm>
            <a:prstGeom prst="rect">
              <a:avLst/>
            </a:prstGeom>
          </p:spPr>
          <p:txBody>
            <a:bodyPr anchor="t" rtlCol="false" tIns="0" lIns="0" bIns="0" rIns="0">
              <a:spAutoFit/>
            </a:bodyPr>
            <a:lstStyle/>
            <a:p>
              <a:pPr algn="ctr" marL="0" indent="0" lvl="0">
                <a:lnSpc>
                  <a:spcPts val="3352"/>
                </a:lnSpc>
                <a:spcBef>
                  <a:spcPct val="0"/>
                </a:spcBef>
              </a:pPr>
              <a:r>
                <a:rPr lang="en-US" sz="2394" spc="-59">
                  <a:solidFill>
                    <a:srgbClr val="D9D9E3"/>
                  </a:solidFill>
                  <a:latin typeface="Bricolage Grotesque"/>
                  <a:ea typeface="Bricolage Grotesque"/>
                  <a:cs typeface="Bricolage Grotesque"/>
                  <a:sym typeface="Bricolage Grotesque"/>
                </a:rPr>
                <a:t>2208107010040</a:t>
              </a:r>
            </a:p>
          </p:txBody>
        </p:sp>
      </p:grpSp>
      <p:grpSp>
        <p:nvGrpSpPr>
          <p:cNvPr name="Group 41" id="41"/>
          <p:cNvGrpSpPr/>
          <p:nvPr/>
        </p:nvGrpSpPr>
        <p:grpSpPr>
          <a:xfrm rot="0">
            <a:off x="5774015" y="6773336"/>
            <a:ext cx="3279399" cy="1277411"/>
            <a:chOff x="0" y="0"/>
            <a:chExt cx="4372532" cy="1703214"/>
          </a:xfrm>
        </p:grpSpPr>
        <p:grpSp>
          <p:nvGrpSpPr>
            <p:cNvPr name="Group 42" id="42"/>
            <p:cNvGrpSpPr/>
            <p:nvPr/>
          </p:nvGrpSpPr>
          <p:grpSpPr>
            <a:xfrm rot="0">
              <a:off x="0" y="0"/>
              <a:ext cx="4372532" cy="1703214"/>
              <a:chOff x="0" y="0"/>
              <a:chExt cx="945763" cy="368399"/>
            </a:xfrm>
          </p:grpSpPr>
          <p:sp>
            <p:nvSpPr>
              <p:cNvPr name="Freeform 43" id="43"/>
              <p:cNvSpPr/>
              <p:nvPr/>
            </p:nvSpPr>
            <p:spPr>
              <a:xfrm flipH="false" flipV="false" rot="0">
                <a:off x="0" y="0"/>
                <a:ext cx="945763" cy="368399"/>
              </a:xfrm>
              <a:custGeom>
                <a:avLst/>
                <a:gdLst/>
                <a:ahLst/>
                <a:cxnLst/>
                <a:rect r="r" b="b" t="t" l="l"/>
                <a:pathLst>
                  <a:path h="368399" w="945763">
                    <a:moveTo>
                      <a:pt x="84988" y="0"/>
                    </a:moveTo>
                    <a:lnTo>
                      <a:pt x="860775" y="0"/>
                    </a:lnTo>
                    <a:cubicBezTo>
                      <a:pt x="883315" y="0"/>
                      <a:pt x="904932" y="8954"/>
                      <a:pt x="920870" y="24892"/>
                    </a:cubicBezTo>
                    <a:cubicBezTo>
                      <a:pt x="936809" y="40831"/>
                      <a:pt x="945763" y="62448"/>
                      <a:pt x="945763" y="84988"/>
                    </a:cubicBezTo>
                    <a:lnTo>
                      <a:pt x="945763" y="283411"/>
                    </a:lnTo>
                    <a:cubicBezTo>
                      <a:pt x="945763" y="305951"/>
                      <a:pt x="936809" y="327568"/>
                      <a:pt x="920870" y="343507"/>
                    </a:cubicBezTo>
                    <a:cubicBezTo>
                      <a:pt x="904932" y="359445"/>
                      <a:pt x="883315" y="368399"/>
                      <a:pt x="860775" y="368399"/>
                    </a:cubicBezTo>
                    <a:lnTo>
                      <a:pt x="84988" y="368399"/>
                    </a:lnTo>
                    <a:cubicBezTo>
                      <a:pt x="38050" y="368399"/>
                      <a:pt x="0" y="330349"/>
                      <a:pt x="0" y="283411"/>
                    </a:cubicBezTo>
                    <a:lnTo>
                      <a:pt x="0" y="84988"/>
                    </a:lnTo>
                    <a:cubicBezTo>
                      <a:pt x="0" y="62448"/>
                      <a:pt x="8954" y="40831"/>
                      <a:pt x="24892" y="24892"/>
                    </a:cubicBezTo>
                    <a:cubicBezTo>
                      <a:pt x="40831" y="8954"/>
                      <a:pt x="62448" y="0"/>
                      <a:pt x="84988" y="0"/>
                    </a:cubicBezTo>
                    <a:close/>
                  </a:path>
                </a:pathLst>
              </a:custGeom>
              <a:solidFill>
                <a:srgbClr val="2C3866"/>
              </a:solidFill>
            </p:spPr>
          </p:sp>
          <p:sp>
            <p:nvSpPr>
              <p:cNvPr name="TextBox 44" id="44"/>
              <p:cNvSpPr txBox="true"/>
              <p:nvPr/>
            </p:nvSpPr>
            <p:spPr>
              <a:xfrm>
                <a:off x="0" y="-38100"/>
                <a:ext cx="945763" cy="406499"/>
              </a:xfrm>
              <a:prstGeom prst="rect">
                <a:avLst/>
              </a:prstGeom>
            </p:spPr>
            <p:txBody>
              <a:bodyPr anchor="ctr" rtlCol="false" tIns="50800" lIns="50800" bIns="50800" rIns="50800"/>
              <a:lstStyle/>
              <a:p>
                <a:pPr algn="ctr">
                  <a:lnSpc>
                    <a:spcPts val="2659"/>
                  </a:lnSpc>
                </a:pPr>
              </a:p>
            </p:txBody>
          </p:sp>
        </p:grpSp>
        <p:sp>
          <p:nvSpPr>
            <p:cNvPr name="TextBox 45" id="45"/>
            <p:cNvSpPr txBox="true"/>
            <p:nvPr/>
          </p:nvSpPr>
          <p:spPr>
            <a:xfrm rot="0">
              <a:off x="356059" y="321443"/>
              <a:ext cx="3660414" cy="532920"/>
            </a:xfrm>
            <a:prstGeom prst="rect">
              <a:avLst/>
            </a:prstGeom>
          </p:spPr>
          <p:txBody>
            <a:bodyPr anchor="t" rtlCol="false" tIns="0" lIns="0" bIns="0" rIns="0">
              <a:spAutoFit/>
            </a:bodyPr>
            <a:lstStyle/>
            <a:p>
              <a:pPr algn="ctr" marL="0" indent="0" lvl="0">
                <a:lnSpc>
                  <a:spcPts val="3352"/>
                </a:lnSpc>
                <a:spcBef>
                  <a:spcPct val="0"/>
                </a:spcBef>
              </a:pPr>
              <a:r>
                <a:rPr lang="en-US" b="true" sz="2394" spc="-59">
                  <a:solidFill>
                    <a:srgbClr val="D9D9E3"/>
                  </a:solidFill>
                  <a:latin typeface="Bricolage Grotesque Bold"/>
                  <a:ea typeface="Bricolage Grotesque Bold"/>
                  <a:cs typeface="Bricolage Grotesque Bold"/>
                  <a:sym typeface="Bricolage Grotesque Bold"/>
                </a:rPr>
                <a:t>Alfi Zamriza</a:t>
              </a:r>
            </a:p>
          </p:txBody>
        </p:sp>
        <p:sp>
          <p:nvSpPr>
            <p:cNvPr name="TextBox 46" id="46"/>
            <p:cNvSpPr txBox="true"/>
            <p:nvPr/>
          </p:nvSpPr>
          <p:spPr>
            <a:xfrm rot="0">
              <a:off x="356059" y="871218"/>
              <a:ext cx="3660414" cy="525327"/>
            </a:xfrm>
            <a:prstGeom prst="rect">
              <a:avLst/>
            </a:prstGeom>
          </p:spPr>
          <p:txBody>
            <a:bodyPr anchor="t" rtlCol="false" tIns="0" lIns="0" bIns="0" rIns="0">
              <a:spAutoFit/>
            </a:bodyPr>
            <a:lstStyle/>
            <a:p>
              <a:pPr algn="ctr" marL="0" indent="0" lvl="0">
                <a:lnSpc>
                  <a:spcPts val="3352"/>
                </a:lnSpc>
                <a:spcBef>
                  <a:spcPct val="0"/>
                </a:spcBef>
              </a:pPr>
              <a:r>
                <a:rPr lang="en-US" sz="2394" spc="-59">
                  <a:solidFill>
                    <a:srgbClr val="D9D9E3"/>
                  </a:solidFill>
                  <a:latin typeface="Bricolage Grotesque"/>
                  <a:ea typeface="Bricolage Grotesque"/>
                  <a:cs typeface="Bricolage Grotesque"/>
                  <a:sym typeface="Bricolage Grotesque"/>
                </a:rPr>
                <a:t>2208107010080</a:t>
              </a:r>
            </a:p>
          </p:txBody>
        </p:sp>
      </p:grpSp>
      <p:grpSp>
        <p:nvGrpSpPr>
          <p:cNvPr name="Group 47" id="47"/>
          <p:cNvGrpSpPr/>
          <p:nvPr/>
        </p:nvGrpSpPr>
        <p:grpSpPr>
          <a:xfrm rot="0">
            <a:off x="4284823" y="5143500"/>
            <a:ext cx="4859177" cy="1277411"/>
            <a:chOff x="0" y="0"/>
            <a:chExt cx="6478903" cy="1703214"/>
          </a:xfrm>
        </p:grpSpPr>
        <p:grpSp>
          <p:nvGrpSpPr>
            <p:cNvPr name="Group 48" id="48"/>
            <p:cNvGrpSpPr/>
            <p:nvPr/>
          </p:nvGrpSpPr>
          <p:grpSpPr>
            <a:xfrm rot="0">
              <a:off x="0" y="0"/>
              <a:ext cx="6478903" cy="1703214"/>
              <a:chOff x="0" y="0"/>
              <a:chExt cx="1401363" cy="368399"/>
            </a:xfrm>
          </p:grpSpPr>
          <p:sp>
            <p:nvSpPr>
              <p:cNvPr name="Freeform 49" id="49"/>
              <p:cNvSpPr/>
              <p:nvPr/>
            </p:nvSpPr>
            <p:spPr>
              <a:xfrm flipH="false" flipV="false" rot="0">
                <a:off x="0" y="0"/>
                <a:ext cx="1401363" cy="368399"/>
              </a:xfrm>
              <a:custGeom>
                <a:avLst/>
                <a:gdLst/>
                <a:ahLst/>
                <a:cxnLst/>
                <a:rect r="r" b="b" t="t" l="l"/>
                <a:pathLst>
                  <a:path h="368399" w="1401363">
                    <a:moveTo>
                      <a:pt x="57357" y="0"/>
                    </a:moveTo>
                    <a:lnTo>
                      <a:pt x="1344006" y="0"/>
                    </a:lnTo>
                    <a:cubicBezTo>
                      <a:pt x="1359218" y="0"/>
                      <a:pt x="1373807" y="6043"/>
                      <a:pt x="1384564" y="16800"/>
                    </a:cubicBezTo>
                    <a:cubicBezTo>
                      <a:pt x="1395320" y="27556"/>
                      <a:pt x="1401363" y="42145"/>
                      <a:pt x="1401363" y="57357"/>
                    </a:cubicBezTo>
                    <a:lnTo>
                      <a:pt x="1401363" y="311042"/>
                    </a:lnTo>
                    <a:cubicBezTo>
                      <a:pt x="1401363" y="342719"/>
                      <a:pt x="1375683" y="368399"/>
                      <a:pt x="1344006" y="368399"/>
                    </a:cubicBezTo>
                    <a:lnTo>
                      <a:pt x="57357" y="368399"/>
                    </a:lnTo>
                    <a:cubicBezTo>
                      <a:pt x="25680" y="368399"/>
                      <a:pt x="0" y="342719"/>
                      <a:pt x="0" y="311042"/>
                    </a:cubicBezTo>
                    <a:lnTo>
                      <a:pt x="0" y="57357"/>
                    </a:lnTo>
                    <a:cubicBezTo>
                      <a:pt x="0" y="25680"/>
                      <a:pt x="25680" y="0"/>
                      <a:pt x="57357" y="0"/>
                    </a:cubicBezTo>
                    <a:close/>
                  </a:path>
                </a:pathLst>
              </a:custGeom>
              <a:solidFill>
                <a:srgbClr val="6178CE"/>
              </a:solidFill>
            </p:spPr>
          </p:sp>
          <p:sp>
            <p:nvSpPr>
              <p:cNvPr name="TextBox 50" id="50"/>
              <p:cNvSpPr txBox="true"/>
              <p:nvPr/>
            </p:nvSpPr>
            <p:spPr>
              <a:xfrm>
                <a:off x="0" y="-38100"/>
                <a:ext cx="1401363" cy="406499"/>
              </a:xfrm>
              <a:prstGeom prst="rect">
                <a:avLst/>
              </a:prstGeom>
            </p:spPr>
            <p:txBody>
              <a:bodyPr anchor="ctr" rtlCol="false" tIns="50800" lIns="50800" bIns="50800" rIns="50800"/>
              <a:lstStyle/>
              <a:p>
                <a:pPr algn="ctr">
                  <a:lnSpc>
                    <a:spcPts val="2659"/>
                  </a:lnSpc>
                </a:pPr>
              </a:p>
            </p:txBody>
          </p:sp>
        </p:grpSp>
        <p:sp>
          <p:nvSpPr>
            <p:cNvPr name="TextBox 51" id="51"/>
            <p:cNvSpPr txBox="true"/>
            <p:nvPr/>
          </p:nvSpPr>
          <p:spPr>
            <a:xfrm rot="0">
              <a:off x="527582" y="321443"/>
              <a:ext cx="5423739" cy="532920"/>
            </a:xfrm>
            <a:prstGeom prst="rect">
              <a:avLst/>
            </a:prstGeom>
          </p:spPr>
          <p:txBody>
            <a:bodyPr anchor="t" rtlCol="false" tIns="0" lIns="0" bIns="0" rIns="0">
              <a:spAutoFit/>
            </a:bodyPr>
            <a:lstStyle/>
            <a:p>
              <a:pPr algn="ctr" marL="0" indent="0" lvl="0">
                <a:lnSpc>
                  <a:spcPts val="3352"/>
                </a:lnSpc>
                <a:spcBef>
                  <a:spcPct val="0"/>
                </a:spcBef>
              </a:pPr>
              <a:r>
                <a:rPr lang="en-US" b="true" sz="2394" spc="-59">
                  <a:solidFill>
                    <a:srgbClr val="D9D9E3"/>
                  </a:solidFill>
                  <a:latin typeface="Bricolage Grotesque Bold"/>
                  <a:ea typeface="Bricolage Grotesque Bold"/>
                  <a:cs typeface="Bricolage Grotesque Bold"/>
                  <a:sym typeface="Bricolage Grotesque Bold"/>
                </a:rPr>
                <a:t>Muhammad Khalid Al Ghifari</a:t>
              </a:r>
            </a:p>
          </p:txBody>
        </p:sp>
        <p:sp>
          <p:nvSpPr>
            <p:cNvPr name="TextBox 52" id="52"/>
            <p:cNvSpPr txBox="true"/>
            <p:nvPr/>
          </p:nvSpPr>
          <p:spPr>
            <a:xfrm rot="0">
              <a:off x="527582" y="871218"/>
              <a:ext cx="5423739" cy="525327"/>
            </a:xfrm>
            <a:prstGeom prst="rect">
              <a:avLst/>
            </a:prstGeom>
          </p:spPr>
          <p:txBody>
            <a:bodyPr anchor="t" rtlCol="false" tIns="0" lIns="0" bIns="0" rIns="0">
              <a:spAutoFit/>
            </a:bodyPr>
            <a:lstStyle/>
            <a:p>
              <a:pPr algn="ctr" marL="0" indent="0" lvl="0">
                <a:lnSpc>
                  <a:spcPts val="3352"/>
                </a:lnSpc>
                <a:spcBef>
                  <a:spcPct val="0"/>
                </a:spcBef>
              </a:pPr>
              <a:r>
                <a:rPr lang="en-US" sz="2394" spc="-59">
                  <a:solidFill>
                    <a:srgbClr val="D9D9E3"/>
                  </a:solidFill>
                  <a:latin typeface="Bricolage Grotesque"/>
                  <a:ea typeface="Bricolage Grotesque"/>
                  <a:cs typeface="Bricolage Grotesque"/>
                  <a:sym typeface="Bricolage Grotesque"/>
                </a:rPr>
                <a:t>2208107010044</a:t>
              </a:r>
            </a:p>
          </p:txBody>
        </p:sp>
      </p:grpSp>
      <p:grpSp>
        <p:nvGrpSpPr>
          <p:cNvPr name="Group 53" id="53"/>
          <p:cNvGrpSpPr/>
          <p:nvPr/>
        </p:nvGrpSpPr>
        <p:grpSpPr>
          <a:xfrm rot="0">
            <a:off x="1158369" y="6773336"/>
            <a:ext cx="4297280" cy="1277411"/>
            <a:chOff x="0" y="0"/>
            <a:chExt cx="5729707" cy="1703214"/>
          </a:xfrm>
        </p:grpSpPr>
        <p:grpSp>
          <p:nvGrpSpPr>
            <p:cNvPr name="Group 54" id="54"/>
            <p:cNvGrpSpPr/>
            <p:nvPr/>
          </p:nvGrpSpPr>
          <p:grpSpPr>
            <a:xfrm rot="0">
              <a:off x="0" y="0"/>
              <a:ext cx="5729707" cy="1703214"/>
              <a:chOff x="0" y="0"/>
              <a:chExt cx="1239315" cy="368399"/>
            </a:xfrm>
          </p:grpSpPr>
          <p:sp>
            <p:nvSpPr>
              <p:cNvPr name="Freeform 55" id="55"/>
              <p:cNvSpPr/>
              <p:nvPr/>
            </p:nvSpPr>
            <p:spPr>
              <a:xfrm flipH="false" flipV="false" rot="0">
                <a:off x="0" y="0"/>
                <a:ext cx="1239315" cy="368399"/>
              </a:xfrm>
              <a:custGeom>
                <a:avLst/>
                <a:gdLst/>
                <a:ahLst/>
                <a:cxnLst/>
                <a:rect r="r" b="b" t="t" l="l"/>
                <a:pathLst>
                  <a:path h="368399" w="1239315">
                    <a:moveTo>
                      <a:pt x="64857" y="0"/>
                    </a:moveTo>
                    <a:lnTo>
                      <a:pt x="1174458" y="0"/>
                    </a:lnTo>
                    <a:cubicBezTo>
                      <a:pt x="1191659" y="0"/>
                      <a:pt x="1208156" y="6833"/>
                      <a:pt x="1220319" y="18996"/>
                    </a:cubicBezTo>
                    <a:cubicBezTo>
                      <a:pt x="1232482" y="31159"/>
                      <a:pt x="1239315" y="47656"/>
                      <a:pt x="1239315" y="64857"/>
                    </a:cubicBezTo>
                    <a:lnTo>
                      <a:pt x="1239315" y="303542"/>
                    </a:lnTo>
                    <a:cubicBezTo>
                      <a:pt x="1239315" y="320743"/>
                      <a:pt x="1232482" y="337240"/>
                      <a:pt x="1220319" y="349403"/>
                    </a:cubicBezTo>
                    <a:cubicBezTo>
                      <a:pt x="1208156" y="361566"/>
                      <a:pt x="1191659" y="368399"/>
                      <a:pt x="1174458" y="368399"/>
                    </a:cubicBezTo>
                    <a:lnTo>
                      <a:pt x="64857" y="368399"/>
                    </a:lnTo>
                    <a:cubicBezTo>
                      <a:pt x="47656" y="368399"/>
                      <a:pt x="31159" y="361566"/>
                      <a:pt x="18996" y="349403"/>
                    </a:cubicBezTo>
                    <a:cubicBezTo>
                      <a:pt x="6833" y="337240"/>
                      <a:pt x="0" y="320743"/>
                      <a:pt x="0" y="303542"/>
                    </a:cubicBezTo>
                    <a:lnTo>
                      <a:pt x="0" y="64857"/>
                    </a:lnTo>
                    <a:cubicBezTo>
                      <a:pt x="0" y="47656"/>
                      <a:pt x="6833" y="31159"/>
                      <a:pt x="18996" y="18996"/>
                    </a:cubicBezTo>
                    <a:cubicBezTo>
                      <a:pt x="31159" y="6833"/>
                      <a:pt x="47656" y="0"/>
                      <a:pt x="64857" y="0"/>
                    </a:cubicBezTo>
                    <a:close/>
                  </a:path>
                </a:pathLst>
              </a:custGeom>
              <a:solidFill>
                <a:srgbClr val="6178CE"/>
              </a:solidFill>
            </p:spPr>
          </p:sp>
          <p:sp>
            <p:nvSpPr>
              <p:cNvPr name="TextBox 56" id="56"/>
              <p:cNvSpPr txBox="true"/>
              <p:nvPr/>
            </p:nvSpPr>
            <p:spPr>
              <a:xfrm>
                <a:off x="0" y="-38100"/>
                <a:ext cx="1239315" cy="406499"/>
              </a:xfrm>
              <a:prstGeom prst="rect">
                <a:avLst/>
              </a:prstGeom>
            </p:spPr>
            <p:txBody>
              <a:bodyPr anchor="ctr" rtlCol="false" tIns="50800" lIns="50800" bIns="50800" rIns="50800"/>
              <a:lstStyle/>
              <a:p>
                <a:pPr algn="ctr">
                  <a:lnSpc>
                    <a:spcPts val="2659"/>
                  </a:lnSpc>
                </a:pPr>
              </a:p>
            </p:txBody>
          </p:sp>
        </p:grpSp>
        <p:sp>
          <p:nvSpPr>
            <p:cNvPr name="TextBox 57" id="57"/>
            <p:cNvSpPr txBox="true"/>
            <p:nvPr/>
          </p:nvSpPr>
          <p:spPr>
            <a:xfrm rot="0">
              <a:off x="466575" y="321443"/>
              <a:ext cx="4796558" cy="532920"/>
            </a:xfrm>
            <a:prstGeom prst="rect">
              <a:avLst/>
            </a:prstGeom>
          </p:spPr>
          <p:txBody>
            <a:bodyPr anchor="t" rtlCol="false" tIns="0" lIns="0" bIns="0" rIns="0">
              <a:spAutoFit/>
            </a:bodyPr>
            <a:lstStyle/>
            <a:p>
              <a:pPr algn="ctr" marL="0" indent="0" lvl="0">
                <a:lnSpc>
                  <a:spcPts val="3352"/>
                </a:lnSpc>
                <a:spcBef>
                  <a:spcPct val="0"/>
                </a:spcBef>
              </a:pPr>
              <a:r>
                <a:rPr lang="en-US" b="true" sz="2394" spc="-59">
                  <a:solidFill>
                    <a:srgbClr val="D9D9E3"/>
                  </a:solidFill>
                  <a:latin typeface="Bricolage Grotesque Bold"/>
                  <a:ea typeface="Bricolage Grotesque Bold"/>
                  <a:cs typeface="Bricolage Grotesque Bold"/>
                  <a:sym typeface="Bricolage Grotesque Bold"/>
                </a:rPr>
                <a:t>Muhammad Raza Adzani</a:t>
              </a:r>
            </a:p>
          </p:txBody>
        </p:sp>
        <p:sp>
          <p:nvSpPr>
            <p:cNvPr name="TextBox 58" id="58"/>
            <p:cNvSpPr txBox="true"/>
            <p:nvPr/>
          </p:nvSpPr>
          <p:spPr>
            <a:xfrm rot="0">
              <a:off x="466575" y="871218"/>
              <a:ext cx="4796558" cy="525327"/>
            </a:xfrm>
            <a:prstGeom prst="rect">
              <a:avLst/>
            </a:prstGeom>
          </p:spPr>
          <p:txBody>
            <a:bodyPr anchor="t" rtlCol="false" tIns="0" lIns="0" bIns="0" rIns="0">
              <a:spAutoFit/>
            </a:bodyPr>
            <a:lstStyle/>
            <a:p>
              <a:pPr algn="ctr" marL="0" indent="0" lvl="0">
                <a:lnSpc>
                  <a:spcPts val="3352"/>
                </a:lnSpc>
                <a:spcBef>
                  <a:spcPct val="0"/>
                </a:spcBef>
              </a:pPr>
              <a:r>
                <a:rPr lang="en-US" sz="2394" spc="-59">
                  <a:solidFill>
                    <a:srgbClr val="D9D9E3"/>
                  </a:solidFill>
                  <a:latin typeface="Bricolage Grotesque"/>
                  <a:ea typeface="Bricolage Grotesque"/>
                  <a:cs typeface="Bricolage Grotesque"/>
                  <a:sym typeface="Bricolage Grotesque"/>
                </a:rPr>
                <a:t>2208107010066</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C3866"/>
        </a:solidFill>
      </p:bgPr>
    </p:bg>
    <p:spTree>
      <p:nvGrpSpPr>
        <p:cNvPr id="1" name=""/>
        <p:cNvGrpSpPr/>
        <p:nvPr/>
      </p:nvGrpSpPr>
      <p:grpSpPr>
        <a:xfrm>
          <a:off x="0" y="0"/>
          <a:ext cx="0" cy="0"/>
          <a:chOff x="0" y="0"/>
          <a:chExt cx="0" cy="0"/>
        </a:xfrm>
      </p:grpSpPr>
      <p:sp>
        <p:nvSpPr>
          <p:cNvPr name="Freeform 2" id="2"/>
          <p:cNvSpPr/>
          <p:nvPr/>
        </p:nvSpPr>
        <p:spPr>
          <a:xfrm flipH="false" flipV="false" rot="0">
            <a:off x="-1878843" y="2543798"/>
            <a:ext cx="18051766" cy="12495975"/>
          </a:xfrm>
          <a:custGeom>
            <a:avLst/>
            <a:gdLst/>
            <a:ahLst/>
            <a:cxnLst/>
            <a:rect r="r" b="b" t="t" l="l"/>
            <a:pathLst>
              <a:path h="12495975" w="18051766">
                <a:moveTo>
                  <a:pt x="0" y="0"/>
                </a:moveTo>
                <a:lnTo>
                  <a:pt x="18051766" y="0"/>
                </a:lnTo>
                <a:lnTo>
                  <a:pt x="18051766" y="12495975"/>
                </a:lnTo>
                <a:lnTo>
                  <a:pt x="0" y="12495975"/>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18616" y="1335956"/>
            <a:ext cx="5528532" cy="10190842"/>
          </a:xfrm>
          <a:custGeom>
            <a:avLst/>
            <a:gdLst/>
            <a:ahLst/>
            <a:cxnLst/>
            <a:rect r="r" b="b" t="t" l="l"/>
            <a:pathLst>
              <a:path h="10190842" w="5528532">
                <a:moveTo>
                  <a:pt x="0" y="0"/>
                </a:moveTo>
                <a:lnTo>
                  <a:pt x="5528532" y="0"/>
                </a:lnTo>
                <a:lnTo>
                  <a:pt x="5528532" y="10190842"/>
                </a:lnTo>
                <a:lnTo>
                  <a:pt x="0" y="101908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198542" y="2982809"/>
            <a:ext cx="7300160" cy="6211773"/>
          </a:xfrm>
          <a:custGeom>
            <a:avLst/>
            <a:gdLst/>
            <a:ahLst/>
            <a:cxnLst/>
            <a:rect r="r" b="b" t="t" l="l"/>
            <a:pathLst>
              <a:path h="6211773" w="7300160">
                <a:moveTo>
                  <a:pt x="0" y="0"/>
                </a:moveTo>
                <a:lnTo>
                  <a:pt x="7300160" y="0"/>
                </a:lnTo>
                <a:lnTo>
                  <a:pt x="7300160" y="6211772"/>
                </a:lnTo>
                <a:lnTo>
                  <a:pt x="0" y="62117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6528952" y="-1733500"/>
            <a:ext cx="13794380" cy="13794380"/>
          </a:xfrm>
          <a:custGeom>
            <a:avLst/>
            <a:gdLst/>
            <a:ahLst/>
            <a:cxnLst/>
            <a:rect r="r" b="b" t="t" l="l"/>
            <a:pathLst>
              <a:path h="13794380" w="13794380">
                <a:moveTo>
                  <a:pt x="0" y="0"/>
                </a:moveTo>
                <a:lnTo>
                  <a:pt x="13794380" y="0"/>
                </a:lnTo>
                <a:lnTo>
                  <a:pt x="13794380" y="13794381"/>
                </a:lnTo>
                <a:lnTo>
                  <a:pt x="0" y="1379438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028700" y="1028700"/>
            <a:ext cx="566226" cy="741486"/>
          </a:xfrm>
          <a:custGeom>
            <a:avLst/>
            <a:gdLst/>
            <a:ahLst/>
            <a:cxnLst/>
            <a:rect r="r" b="b" t="t" l="l"/>
            <a:pathLst>
              <a:path h="741486" w="566226">
                <a:moveTo>
                  <a:pt x="0" y="0"/>
                </a:moveTo>
                <a:lnTo>
                  <a:pt x="566226" y="0"/>
                </a:lnTo>
                <a:lnTo>
                  <a:pt x="566226" y="741486"/>
                </a:lnTo>
                <a:lnTo>
                  <a:pt x="0" y="74148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 id="7"/>
          <p:cNvSpPr txBox="true"/>
          <p:nvPr/>
        </p:nvSpPr>
        <p:spPr>
          <a:xfrm rot="0">
            <a:off x="2809339" y="2585439"/>
            <a:ext cx="5893454" cy="1837446"/>
          </a:xfrm>
          <a:prstGeom prst="rect">
            <a:avLst/>
          </a:prstGeom>
        </p:spPr>
        <p:txBody>
          <a:bodyPr anchor="t" rtlCol="false" tIns="0" lIns="0" bIns="0" rIns="0">
            <a:spAutoFit/>
          </a:bodyPr>
          <a:lstStyle/>
          <a:p>
            <a:pPr algn="l" marL="0" indent="0" lvl="0">
              <a:lnSpc>
                <a:spcPts val="5849"/>
              </a:lnSpc>
            </a:pPr>
            <a:r>
              <a:rPr lang="en-US" b="true" sz="7905" spc="-395">
                <a:solidFill>
                  <a:srgbClr val="D9D9E3"/>
                </a:solidFill>
                <a:latin typeface="Helvetica World Bold"/>
                <a:ea typeface="Helvetica World Bold"/>
                <a:cs typeface="Helvetica World Bold"/>
                <a:sym typeface="Helvetica World Bold"/>
              </a:rPr>
              <a:t>BAB I Pendahuluan </a:t>
            </a:r>
          </a:p>
        </p:txBody>
      </p:sp>
      <p:sp>
        <p:nvSpPr>
          <p:cNvPr name="Freeform 8" id="8"/>
          <p:cNvSpPr/>
          <p:nvPr/>
        </p:nvSpPr>
        <p:spPr>
          <a:xfrm flipH="false" flipV="false" rot="0">
            <a:off x="5403781" y="2689594"/>
            <a:ext cx="642996" cy="644167"/>
          </a:xfrm>
          <a:custGeom>
            <a:avLst/>
            <a:gdLst/>
            <a:ahLst/>
            <a:cxnLst/>
            <a:rect r="r" b="b" t="t" l="l"/>
            <a:pathLst>
              <a:path h="644167" w="642996">
                <a:moveTo>
                  <a:pt x="0" y="0"/>
                </a:moveTo>
                <a:lnTo>
                  <a:pt x="642995" y="0"/>
                </a:lnTo>
                <a:lnTo>
                  <a:pt x="642995" y="644167"/>
                </a:lnTo>
                <a:lnTo>
                  <a:pt x="0" y="64416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9" id="9"/>
          <p:cNvSpPr txBox="true"/>
          <p:nvPr/>
        </p:nvSpPr>
        <p:spPr>
          <a:xfrm rot="0">
            <a:off x="1966690" y="1027128"/>
            <a:ext cx="3070694" cy="668431"/>
          </a:xfrm>
          <a:prstGeom prst="rect">
            <a:avLst/>
          </a:prstGeom>
        </p:spPr>
        <p:txBody>
          <a:bodyPr anchor="t" rtlCol="false" tIns="0" lIns="0" bIns="0" rIns="0">
            <a:spAutoFit/>
          </a:bodyPr>
          <a:lstStyle/>
          <a:p>
            <a:pPr algn="l" marL="0" indent="0" lvl="0">
              <a:lnSpc>
                <a:spcPts val="5487"/>
              </a:lnSpc>
              <a:spcBef>
                <a:spcPct val="0"/>
              </a:spcBef>
            </a:pPr>
            <a:r>
              <a:rPr lang="en-US" sz="3919" spc="-97">
                <a:solidFill>
                  <a:srgbClr val="D9D9E3"/>
                </a:solidFill>
                <a:latin typeface="Bricolage Grotesque"/>
                <a:ea typeface="Bricolage Grotesque"/>
                <a:cs typeface="Bricolage Grotesque"/>
                <a:sym typeface="Bricolage Grotesque"/>
              </a:rPr>
              <a:t>Kelompok 8</a:t>
            </a:r>
          </a:p>
        </p:txBody>
      </p:sp>
      <p:sp>
        <p:nvSpPr>
          <p:cNvPr name="TextBox 10" id="10"/>
          <p:cNvSpPr txBox="true"/>
          <p:nvPr/>
        </p:nvSpPr>
        <p:spPr>
          <a:xfrm rot="0">
            <a:off x="368238" y="5229435"/>
            <a:ext cx="9503114" cy="3348481"/>
          </a:xfrm>
          <a:prstGeom prst="rect">
            <a:avLst/>
          </a:prstGeom>
        </p:spPr>
        <p:txBody>
          <a:bodyPr anchor="t" rtlCol="false" tIns="0" lIns="0" bIns="0" rIns="0">
            <a:spAutoFit/>
          </a:bodyPr>
          <a:lstStyle/>
          <a:p>
            <a:pPr algn="just" marL="567533" indent="-283766" lvl="1">
              <a:lnSpc>
                <a:spcPts val="3338"/>
              </a:lnSpc>
              <a:buFont typeface="Arial"/>
              <a:buChar char="•"/>
            </a:pPr>
            <a:r>
              <a:rPr lang="en-US" b="true" sz="2628" spc="-65">
                <a:solidFill>
                  <a:srgbClr val="D9D9E3"/>
                </a:solidFill>
                <a:latin typeface="Bricolage Grotesque Bold"/>
                <a:ea typeface="Bricolage Grotesque Bold"/>
                <a:cs typeface="Bricolage Grotesque Bold"/>
                <a:sym typeface="Bricolage Grotesque Bold"/>
              </a:rPr>
              <a:t>Tujuan: </a:t>
            </a:r>
            <a:r>
              <a:rPr lang="en-US" sz="2628" spc="-65">
                <a:solidFill>
                  <a:srgbClr val="D9D9E3"/>
                </a:solidFill>
                <a:latin typeface="Bricolage Grotesque"/>
                <a:ea typeface="Bricolage Grotesque"/>
                <a:cs typeface="Bricolage Grotesque"/>
                <a:sym typeface="Bricolage Grotesque"/>
              </a:rPr>
              <a:t>Membuat sistem yang dapat menilai kelayakan kredit berdasarkan sejumlah parameter (usia, status pernikahan, penghasilan, pekerjaan, jaminan, dll.).</a:t>
            </a:r>
          </a:p>
          <a:p>
            <a:pPr algn="just" marL="567533" indent="-283766" lvl="1">
              <a:lnSpc>
                <a:spcPts val="3338"/>
              </a:lnSpc>
              <a:buFont typeface="Arial"/>
              <a:buChar char="•"/>
            </a:pPr>
            <a:r>
              <a:rPr lang="en-US" b="true" sz="2628" spc="-65">
                <a:solidFill>
                  <a:srgbClr val="D9D9E3"/>
                </a:solidFill>
                <a:latin typeface="Bricolage Grotesque Bold"/>
                <a:ea typeface="Bricolage Grotesque Bold"/>
                <a:cs typeface="Bricolage Grotesque Bold"/>
                <a:sym typeface="Bricolage Grotesque Bold"/>
              </a:rPr>
              <a:t>Metode:</a:t>
            </a:r>
            <a:r>
              <a:rPr lang="en-US" sz="2628" spc="-65">
                <a:solidFill>
                  <a:srgbClr val="D9D9E3"/>
                </a:solidFill>
                <a:latin typeface="Bricolage Grotesque"/>
                <a:ea typeface="Bricolage Grotesque"/>
                <a:cs typeface="Bricolage Grotesque"/>
                <a:sym typeface="Bricolage Grotesque"/>
              </a:rPr>
              <a:t> Sistem ini menggunakan aturan berbasis pengetahuan dan fakta untuk memberikan keputusan apakah aplikasi kredit diterima atau ditolak.</a:t>
            </a:r>
          </a:p>
          <a:p>
            <a:pPr algn="just" marL="567533" indent="-283766" lvl="1">
              <a:lnSpc>
                <a:spcPts val="3338"/>
              </a:lnSpc>
              <a:buFont typeface="Arial"/>
              <a:buChar char="•"/>
            </a:pPr>
            <a:r>
              <a:rPr lang="en-US" b="true" sz="2628" spc="-65">
                <a:solidFill>
                  <a:srgbClr val="D9D9E3"/>
                </a:solidFill>
                <a:latin typeface="Bricolage Grotesque Bold"/>
                <a:ea typeface="Bricolage Grotesque Bold"/>
                <a:cs typeface="Bricolage Grotesque Bold"/>
                <a:sym typeface="Bricolage Grotesque Bold"/>
              </a:rPr>
              <a:t>Teknologi:</a:t>
            </a:r>
            <a:r>
              <a:rPr lang="en-US" sz="2628" spc="-65">
                <a:solidFill>
                  <a:srgbClr val="D9D9E3"/>
                </a:solidFill>
                <a:latin typeface="Bricolage Grotesque"/>
                <a:ea typeface="Bricolage Grotesque"/>
                <a:cs typeface="Bricolage Grotesque"/>
                <a:sym typeface="Bricolage Grotesque"/>
              </a:rPr>
              <a:t> PHP, HTML untuk antarmuka, SQL untuk pengelolaan data dalam basis data.</a:t>
            </a:r>
          </a:p>
        </p:txBody>
      </p:sp>
      <p:grpSp>
        <p:nvGrpSpPr>
          <p:cNvPr name="Group 11" id="11"/>
          <p:cNvGrpSpPr/>
          <p:nvPr/>
        </p:nvGrpSpPr>
        <p:grpSpPr>
          <a:xfrm rot="0">
            <a:off x="1110614" y="3627933"/>
            <a:ext cx="1106201" cy="110620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209960" y="0"/>
                  </a:moveTo>
                  <a:lnTo>
                    <a:pt x="602840" y="0"/>
                  </a:lnTo>
                  <a:cubicBezTo>
                    <a:pt x="658525" y="0"/>
                    <a:pt x="711929" y="22121"/>
                    <a:pt x="751304" y="61496"/>
                  </a:cubicBezTo>
                  <a:cubicBezTo>
                    <a:pt x="790679" y="100871"/>
                    <a:pt x="812800" y="154275"/>
                    <a:pt x="812800" y="209960"/>
                  </a:cubicBezTo>
                  <a:lnTo>
                    <a:pt x="812800" y="602840"/>
                  </a:lnTo>
                  <a:cubicBezTo>
                    <a:pt x="812800" y="658525"/>
                    <a:pt x="790679" y="711929"/>
                    <a:pt x="751304" y="751304"/>
                  </a:cubicBezTo>
                  <a:cubicBezTo>
                    <a:pt x="711929" y="790679"/>
                    <a:pt x="658525" y="812800"/>
                    <a:pt x="602840" y="812800"/>
                  </a:cubicBezTo>
                  <a:lnTo>
                    <a:pt x="209960" y="812800"/>
                  </a:lnTo>
                  <a:cubicBezTo>
                    <a:pt x="154275" y="812800"/>
                    <a:pt x="100871" y="790679"/>
                    <a:pt x="61496" y="751304"/>
                  </a:cubicBezTo>
                  <a:cubicBezTo>
                    <a:pt x="22121" y="711929"/>
                    <a:pt x="0" y="658525"/>
                    <a:pt x="0" y="602840"/>
                  </a:cubicBezTo>
                  <a:lnTo>
                    <a:pt x="0" y="209960"/>
                  </a:lnTo>
                  <a:cubicBezTo>
                    <a:pt x="0" y="154275"/>
                    <a:pt x="22121" y="100871"/>
                    <a:pt x="61496" y="61496"/>
                  </a:cubicBezTo>
                  <a:cubicBezTo>
                    <a:pt x="100871" y="22121"/>
                    <a:pt x="154275" y="0"/>
                    <a:pt x="209960" y="0"/>
                  </a:cubicBezTo>
                  <a:close/>
                </a:path>
              </a:pathLst>
            </a:custGeom>
            <a:solidFill>
              <a:srgbClr val="6178CE"/>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1304443" y="3776945"/>
            <a:ext cx="718544" cy="808179"/>
          </a:xfrm>
          <a:custGeom>
            <a:avLst/>
            <a:gdLst/>
            <a:ahLst/>
            <a:cxnLst/>
            <a:rect r="r" b="b" t="t" l="l"/>
            <a:pathLst>
              <a:path h="808179" w="718544">
                <a:moveTo>
                  <a:pt x="0" y="0"/>
                </a:moveTo>
                <a:lnTo>
                  <a:pt x="718544" y="0"/>
                </a:lnTo>
                <a:lnTo>
                  <a:pt x="718544" y="808178"/>
                </a:lnTo>
                <a:lnTo>
                  <a:pt x="0" y="80817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5" id="15"/>
          <p:cNvGrpSpPr/>
          <p:nvPr/>
        </p:nvGrpSpPr>
        <p:grpSpPr>
          <a:xfrm rot="0">
            <a:off x="6750063" y="1028700"/>
            <a:ext cx="1469364" cy="146936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158067" y="0"/>
                  </a:moveTo>
                  <a:lnTo>
                    <a:pt x="654733" y="0"/>
                  </a:lnTo>
                  <a:cubicBezTo>
                    <a:pt x="742031" y="0"/>
                    <a:pt x="812800" y="70769"/>
                    <a:pt x="812800" y="158067"/>
                  </a:cubicBezTo>
                  <a:lnTo>
                    <a:pt x="812800" y="654733"/>
                  </a:lnTo>
                  <a:cubicBezTo>
                    <a:pt x="812800" y="742031"/>
                    <a:pt x="742031" y="812800"/>
                    <a:pt x="654733" y="812800"/>
                  </a:cubicBezTo>
                  <a:lnTo>
                    <a:pt x="158067" y="812800"/>
                  </a:lnTo>
                  <a:cubicBezTo>
                    <a:pt x="70769" y="812800"/>
                    <a:pt x="0" y="742031"/>
                    <a:pt x="0" y="654733"/>
                  </a:cubicBezTo>
                  <a:lnTo>
                    <a:pt x="0" y="158067"/>
                  </a:lnTo>
                  <a:cubicBezTo>
                    <a:pt x="0" y="70769"/>
                    <a:pt x="70769" y="0"/>
                    <a:pt x="158067" y="0"/>
                  </a:cubicBezTo>
                  <a:close/>
                </a:path>
              </a:pathLst>
            </a:custGeom>
            <a:solidFill>
              <a:srgbClr val="6178CE"/>
            </a:solidFill>
          </p:spPr>
        </p:sp>
        <p:sp>
          <p:nvSpPr>
            <p:cNvPr name="TextBox 17" id="1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18" id="18"/>
          <p:cNvSpPr/>
          <p:nvPr/>
        </p:nvSpPr>
        <p:spPr>
          <a:xfrm flipH="false" flipV="false" rot="0">
            <a:off x="7009580" y="1276033"/>
            <a:ext cx="950331" cy="974698"/>
          </a:xfrm>
          <a:custGeom>
            <a:avLst/>
            <a:gdLst/>
            <a:ahLst/>
            <a:cxnLst/>
            <a:rect r="r" b="b" t="t" l="l"/>
            <a:pathLst>
              <a:path h="974698" w="950331">
                <a:moveTo>
                  <a:pt x="0" y="0"/>
                </a:moveTo>
                <a:lnTo>
                  <a:pt x="950330" y="0"/>
                </a:lnTo>
                <a:lnTo>
                  <a:pt x="950330" y="974698"/>
                </a:lnTo>
                <a:lnTo>
                  <a:pt x="0" y="97469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19" id="19"/>
          <p:cNvGrpSpPr/>
          <p:nvPr/>
        </p:nvGrpSpPr>
        <p:grpSpPr>
          <a:xfrm rot="0">
            <a:off x="9064985" y="2689594"/>
            <a:ext cx="1491440" cy="149144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155727" y="0"/>
                  </a:moveTo>
                  <a:lnTo>
                    <a:pt x="657073" y="0"/>
                  </a:lnTo>
                  <a:cubicBezTo>
                    <a:pt x="743079" y="0"/>
                    <a:pt x="812800" y="69721"/>
                    <a:pt x="812800" y="155727"/>
                  </a:cubicBezTo>
                  <a:lnTo>
                    <a:pt x="812800" y="657073"/>
                  </a:lnTo>
                  <a:cubicBezTo>
                    <a:pt x="812800" y="743079"/>
                    <a:pt x="743079" y="812800"/>
                    <a:pt x="657073" y="812800"/>
                  </a:cubicBezTo>
                  <a:lnTo>
                    <a:pt x="155727" y="812800"/>
                  </a:lnTo>
                  <a:cubicBezTo>
                    <a:pt x="69721" y="812800"/>
                    <a:pt x="0" y="743079"/>
                    <a:pt x="0" y="657073"/>
                  </a:cubicBezTo>
                  <a:lnTo>
                    <a:pt x="0" y="155727"/>
                  </a:lnTo>
                  <a:cubicBezTo>
                    <a:pt x="0" y="69721"/>
                    <a:pt x="69721" y="0"/>
                    <a:pt x="155727" y="0"/>
                  </a:cubicBezTo>
                  <a:close/>
                </a:path>
              </a:pathLst>
            </a:custGeom>
            <a:solidFill>
              <a:srgbClr val="6178CE"/>
            </a:solidFill>
          </p:spPr>
        </p:sp>
        <p:sp>
          <p:nvSpPr>
            <p:cNvPr name="TextBox 21" id="21"/>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22" id="22"/>
          <p:cNvSpPr/>
          <p:nvPr/>
        </p:nvSpPr>
        <p:spPr>
          <a:xfrm flipH="false" flipV="false" rot="0">
            <a:off x="9295373" y="2919983"/>
            <a:ext cx="1030662" cy="1030662"/>
          </a:xfrm>
          <a:custGeom>
            <a:avLst/>
            <a:gdLst/>
            <a:ahLst/>
            <a:cxnLst/>
            <a:rect r="r" b="b" t="t" l="l"/>
            <a:pathLst>
              <a:path h="1030662" w="1030662">
                <a:moveTo>
                  <a:pt x="0" y="0"/>
                </a:moveTo>
                <a:lnTo>
                  <a:pt x="1030663" y="0"/>
                </a:lnTo>
                <a:lnTo>
                  <a:pt x="1030663" y="1030662"/>
                </a:lnTo>
                <a:lnTo>
                  <a:pt x="0" y="103066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AutoShape 23" id="23"/>
          <p:cNvSpPr/>
          <p:nvPr/>
        </p:nvSpPr>
        <p:spPr>
          <a:xfrm>
            <a:off x="-4344213" y="3030728"/>
            <a:ext cx="6492240" cy="0"/>
          </a:xfrm>
          <a:prstGeom prst="line">
            <a:avLst/>
          </a:prstGeom>
          <a:ln cap="flat" w="38100">
            <a:solidFill>
              <a:srgbClr val="6178CE"/>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C3866"/>
        </a:solidFill>
      </p:bgPr>
    </p:bg>
    <p:spTree>
      <p:nvGrpSpPr>
        <p:cNvPr id="1" name=""/>
        <p:cNvGrpSpPr/>
        <p:nvPr/>
      </p:nvGrpSpPr>
      <p:grpSpPr>
        <a:xfrm>
          <a:off x="0" y="0"/>
          <a:ext cx="0" cy="0"/>
          <a:chOff x="0" y="0"/>
          <a:chExt cx="0" cy="0"/>
        </a:xfrm>
      </p:grpSpPr>
      <p:sp>
        <p:nvSpPr>
          <p:cNvPr name="Freeform 2" id="2"/>
          <p:cNvSpPr/>
          <p:nvPr/>
        </p:nvSpPr>
        <p:spPr>
          <a:xfrm flipH="true" flipV="false" rot="0">
            <a:off x="8388424" y="-1904437"/>
            <a:ext cx="13794380" cy="13794380"/>
          </a:xfrm>
          <a:custGeom>
            <a:avLst/>
            <a:gdLst/>
            <a:ahLst/>
            <a:cxnLst/>
            <a:rect r="r" b="b" t="t" l="l"/>
            <a:pathLst>
              <a:path h="13794380" w="13794380">
                <a:moveTo>
                  <a:pt x="13794380" y="0"/>
                </a:moveTo>
                <a:lnTo>
                  <a:pt x="0" y="0"/>
                </a:lnTo>
                <a:lnTo>
                  <a:pt x="0" y="13794380"/>
                </a:lnTo>
                <a:lnTo>
                  <a:pt x="13794380" y="13794380"/>
                </a:lnTo>
                <a:lnTo>
                  <a:pt x="1379438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871696" y="-7126527"/>
            <a:ext cx="18051766" cy="12495975"/>
          </a:xfrm>
          <a:custGeom>
            <a:avLst/>
            <a:gdLst/>
            <a:ahLst/>
            <a:cxnLst/>
            <a:rect r="r" b="b" t="t" l="l"/>
            <a:pathLst>
              <a:path h="12495975" w="18051766">
                <a:moveTo>
                  <a:pt x="0" y="0"/>
                </a:moveTo>
                <a:lnTo>
                  <a:pt x="18051766" y="0"/>
                </a:lnTo>
                <a:lnTo>
                  <a:pt x="18051766" y="12495975"/>
                </a:lnTo>
                <a:lnTo>
                  <a:pt x="0" y="12495975"/>
                </a:lnTo>
                <a:lnTo>
                  <a:pt x="0" y="0"/>
                </a:lnTo>
                <a:close/>
              </a:path>
            </a:pathLst>
          </a:custGeom>
          <a:blipFill>
            <a:blip r:embed="rId4">
              <a:alphaModFix amt="1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67424" y="2467148"/>
            <a:ext cx="5879200" cy="10837236"/>
          </a:xfrm>
          <a:custGeom>
            <a:avLst/>
            <a:gdLst/>
            <a:ahLst/>
            <a:cxnLst/>
            <a:rect r="r" b="b" t="t" l="l"/>
            <a:pathLst>
              <a:path h="10837236" w="5879200">
                <a:moveTo>
                  <a:pt x="0" y="0"/>
                </a:moveTo>
                <a:lnTo>
                  <a:pt x="5879200" y="0"/>
                </a:lnTo>
                <a:lnTo>
                  <a:pt x="5879200" y="10837236"/>
                </a:lnTo>
                <a:lnTo>
                  <a:pt x="0" y="108372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028700" y="5657829"/>
            <a:ext cx="6985000" cy="4114800"/>
          </a:xfrm>
          <a:custGeom>
            <a:avLst/>
            <a:gdLst/>
            <a:ahLst/>
            <a:cxnLst/>
            <a:rect r="r" b="b" t="t" l="l"/>
            <a:pathLst>
              <a:path h="4114800" w="6985000">
                <a:moveTo>
                  <a:pt x="0" y="0"/>
                </a:moveTo>
                <a:lnTo>
                  <a:pt x="6985000" y="0"/>
                </a:lnTo>
                <a:lnTo>
                  <a:pt x="698500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0">
            <a:off x="4853243" y="3489975"/>
            <a:ext cx="2435022" cy="771146"/>
            <a:chOff x="0" y="0"/>
            <a:chExt cx="641323" cy="203100"/>
          </a:xfrm>
        </p:grpSpPr>
        <p:sp>
          <p:nvSpPr>
            <p:cNvPr name="Freeform 7" id="7"/>
            <p:cNvSpPr/>
            <p:nvPr/>
          </p:nvSpPr>
          <p:spPr>
            <a:xfrm flipH="false" flipV="false" rot="0">
              <a:off x="0" y="0"/>
              <a:ext cx="641323" cy="203100"/>
            </a:xfrm>
            <a:custGeom>
              <a:avLst/>
              <a:gdLst/>
              <a:ahLst/>
              <a:cxnLst/>
              <a:rect r="r" b="b" t="t" l="l"/>
              <a:pathLst>
                <a:path h="203100" w="641323">
                  <a:moveTo>
                    <a:pt x="69947" y="0"/>
                  </a:moveTo>
                  <a:lnTo>
                    <a:pt x="571376" y="0"/>
                  </a:lnTo>
                  <a:cubicBezTo>
                    <a:pt x="589927" y="0"/>
                    <a:pt x="607718" y="7369"/>
                    <a:pt x="620836" y="20487"/>
                  </a:cubicBezTo>
                  <a:cubicBezTo>
                    <a:pt x="633953" y="33605"/>
                    <a:pt x="641323" y="51396"/>
                    <a:pt x="641323" y="69947"/>
                  </a:cubicBezTo>
                  <a:lnTo>
                    <a:pt x="641323" y="133153"/>
                  </a:lnTo>
                  <a:cubicBezTo>
                    <a:pt x="641323" y="151704"/>
                    <a:pt x="633953" y="169496"/>
                    <a:pt x="620836" y="182613"/>
                  </a:cubicBezTo>
                  <a:cubicBezTo>
                    <a:pt x="607718" y="195731"/>
                    <a:pt x="589927" y="203100"/>
                    <a:pt x="571376" y="203100"/>
                  </a:cubicBezTo>
                  <a:lnTo>
                    <a:pt x="69947" y="203100"/>
                  </a:lnTo>
                  <a:cubicBezTo>
                    <a:pt x="51396" y="203100"/>
                    <a:pt x="33605" y="195731"/>
                    <a:pt x="20487" y="182613"/>
                  </a:cubicBezTo>
                  <a:cubicBezTo>
                    <a:pt x="7369" y="169496"/>
                    <a:pt x="0" y="151704"/>
                    <a:pt x="0" y="133153"/>
                  </a:cubicBezTo>
                  <a:lnTo>
                    <a:pt x="0" y="69947"/>
                  </a:lnTo>
                  <a:cubicBezTo>
                    <a:pt x="0" y="51396"/>
                    <a:pt x="7369" y="33605"/>
                    <a:pt x="20487" y="20487"/>
                  </a:cubicBezTo>
                  <a:cubicBezTo>
                    <a:pt x="33605" y="7369"/>
                    <a:pt x="51396" y="0"/>
                    <a:pt x="69947" y="0"/>
                  </a:cubicBezTo>
                  <a:close/>
                </a:path>
              </a:pathLst>
            </a:custGeom>
            <a:solidFill>
              <a:srgbClr val="000000">
                <a:alpha val="0"/>
              </a:srgbClr>
            </a:solidFill>
            <a:ln w="38100" cap="rnd">
              <a:solidFill>
                <a:srgbClr val="6178CE"/>
              </a:solidFill>
              <a:prstDash val="solid"/>
              <a:round/>
            </a:ln>
          </p:spPr>
        </p:sp>
        <p:sp>
          <p:nvSpPr>
            <p:cNvPr name="TextBox 8" id="8"/>
            <p:cNvSpPr txBox="true"/>
            <p:nvPr/>
          </p:nvSpPr>
          <p:spPr>
            <a:xfrm>
              <a:off x="0" y="-38100"/>
              <a:ext cx="641323" cy="24120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9692127" y="2131809"/>
            <a:ext cx="6959467" cy="1051808"/>
          </a:xfrm>
          <a:prstGeom prst="rect">
            <a:avLst/>
          </a:prstGeom>
        </p:spPr>
        <p:txBody>
          <a:bodyPr anchor="t" rtlCol="false" tIns="0" lIns="0" bIns="0" rIns="0">
            <a:spAutoFit/>
          </a:bodyPr>
          <a:lstStyle/>
          <a:p>
            <a:pPr algn="l" marL="0" indent="0" lvl="0">
              <a:lnSpc>
                <a:spcPts val="6400"/>
              </a:lnSpc>
            </a:pPr>
            <a:r>
              <a:rPr lang="en-US" b="true" sz="8649" spc="-432">
                <a:solidFill>
                  <a:srgbClr val="D9D9E3"/>
                </a:solidFill>
                <a:latin typeface="Helvetica World Bold"/>
                <a:ea typeface="Helvetica World Bold"/>
                <a:cs typeface="Helvetica World Bold"/>
                <a:sym typeface="Helvetica World Bold"/>
              </a:rPr>
              <a:t>BAB II</a:t>
            </a:r>
          </a:p>
        </p:txBody>
      </p:sp>
      <p:sp>
        <p:nvSpPr>
          <p:cNvPr name="TextBox 10" id="10"/>
          <p:cNvSpPr txBox="true"/>
          <p:nvPr/>
        </p:nvSpPr>
        <p:spPr>
          <a:xfrm rot="0">
            <a:off x="9692127" y="3059192"/>
            <a:ext cx="7806575" cy="1979322"/>
          </a:xfrm>
          <a:prstGeom prst="rect">
            <a:avLst/>
          </a:prstGeom>
        </p:spPr>
        <p:txBody>
          <a:bodyPr anchor="t" rtlCol="false" tIns="0" lIns="0" bIns="0" rIns="0">
            <a:spAutoFit/>
          </a:bodyPr>
          <a:lstStyle/>
          <a:p>
            <a:pPr algn="l" marL="0" indent="0" lvl="0">
              <a:lnSpc>
                <a:spcPts val="6400"/>
              </a:lnSpc>
            </a:pPr>
            <a:r>
              <a:rPr lang="en-US" b="true" sz="8649" spc="-432">
                <a:solidFill>
                  <a:srgbClr val="6178CE"/>
                </a:solidFill>
                <a:latin typeface="Helvetica World Bold"/>
                <a:ea typeface="Helvetica World Bold"/>
                <a:cs typeface="Helvetica World Bold"/>
                <a:sym typeface="Helvetica World Bold"/>
              </a:rPr>
              <a:t>Pengetahuan Fakta dan Rules</a:t>
            </a:r>
          </a:p>
        </p:txBody>
      </p:sp>
      <p:grpSp>
        <p:nvGrpSpPr>
          <p:cNvPr name="Group 11" id="11"/>
          <p:cNvGrpSpPr/>
          <p:nvPr/>
        </p:nvGrpSpPr>
        <p:grpSpPr>
          <a:xfrm rot="0">
            <a:off x="13281131" y="2152930"/>
            <a:ext cx="628567" cy="62856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178CE"/>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3414156" y="2289257"/>
            <a:ext cx="362516" cy="363177"/>
          </a:xfrm>
          <a:custGeom>
            <a:avLst/>
            <a:gdLst/>
            <a:ahLst/>
            <a:cxnLst/>
            <a:rect r="r" b="b" t="t" l="l"/>
            <a:pathLst>
              <a:path h="363177" w="362516">
                <a:moveTo>
                  <a:pt x="0" y="0"/>
                </a:moveTo>
                <a:lnTo>
                  <a:pt x="362516" y="0"/>
                </a:lnTo>
                <a:lnTo>
                  <a:pt x="362516" y="363177"/>
                </a:lnTo>
                <a:lnTo>
                  <a:pt x="0" y="36317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5" id="15"/>
          <p:cNvSpPr txBox="true"/>
          <p:nvPr/>
        </p:nvSpPr>
        <p:spPr>
          <a:xfrm rot="0">
            <a:off x="5042701" y="3680402"/>
            <a:ext cx="2056107" cy="371242"/>
          </a:xfrm>
          <a:prstGeom prst="rect">
            <a:avLst/>
          </a:prstGeom>
        </p:spPr>
        <p:txBody>
          <a:bodyPr anchor="t" rtlCol="false" tIns="0" lIns="0" bIns="0" rIns="0">
            <a:spAutoFit/>
          </a:bodyPr>
          <a:lstStyle/>
          <a:p>
            <a:pPr algn="ctr" marL="0" indent="0" lvl="0">
              <a:lnSpc>
                <a:spcPts val="2994"/>
              </a:lnSpc>
            </a:pPr>
            <a:r>
              <a:rPr lang="en-US" sz="2357" spc="-58">
                <a:solidFill>
                  <a:srgbClr val="6178CE"/>
                </a:solidFill>
                <a:latin typeface="Bricolage Grotesque"/>
                <a:ea typeface="Bricolage Grotesque"/>
                <a:cs typeface="Bricolage Grotesque"/>
                <a:sym typeface="Bricolage Grotesque"/>
              </a:rPr>
              <a:t>Selanjutnya!</a:t>
            </a:r>
          </a:p>
        </p:txBody>
      </p:sp>
      <p:sp>
        <p:nvSpPr>
          <p:cNvPr name="TextBox 16" id="16"/>
          <p:cNvSpPr txBox="true"/>
          <p:nvPr/>
        </p:nvSpPr>
        <p:spPr>
          <a:xfrm rot="0">
            <a:off x="9770495" y="5207924"/>
            <a:ext cx="7572076" cy="3767581"/>
          </a:xfrm>
          <a:prstGeom prst="rect">
            <a:avLst/>
          </a:prstGeom>
        </p:spPr>
        <p:txBody>
          <a:bodyPr anchor="t" rtlCol="false" tIns="0" lIns="0" bIns="0" rIns="0">
            <a:spAutoFit/>
          </a:bodyPr>
          <a:lstStyle/>
          <a:p>
            <a:pPr algn="just" marL="0" indent="0" lvl="0">
              <a:lnSpc>
                <a:spcPts val="3338"/>
              </a:lnSpc>
            </a:pPr>
            <a:r>
              <a:rPr lang="en-US" b="true" sz="2628" spc="-65">
                <a:solidFill>
                  <a:srgbClr val="D9D9E3"/>
                </a:solidFill>
                <a:latin typeface="Bricolage Grotesque Bold"/>
                <a:ea typeface="Bricolage Grotesque Bold"/>
                <a:cs typeface="Bricolage Grotesque Bold"/>
                <a:sym typeface="Bricolage Grotesque Bold"/>
              </a:rPr>
              <a:t>Pengetahuan Fakta</a:t>
            </a:r>
            <a:r>
              <a:rPr lang="en-US" sz="2628" spc="-65">
                <a:solidFill>
                  <a:srgbClr val="D9D9E3"/>
                </a:solidFill>
                <a:latin typeface="Bricolage Grotesque"/>
                <a:ea typeface="Bricolage Grotesque"/>
                <a:cs typeface="Bricolage Grotesque"/>
                <a:sym typeface="Bricolage Grotesque"/>
              </a:rPr>
              <a:t> merupakan data dan informasi yang dikumpulkan dari calon debitur dan digunakan sebagai dasar untuk menilai kelayakan kredit. Dalam sistem ini, pengetahuan fakta berfungsi sebagai input yang diproses oleh mesin inferensi untuk menentukan apakah kredit layak diberikan atau tidak. Setiap fakta memiliki bobot dan aturan tertentu yang akan berkontribusi terhadap keputusan akhir.</a:t>
            </a:r>
          </a:p>
        </p:txBody>
      </p:sp>
      <p:grpSp>
        <p:nvGrpSpPr>
          <p:cNvPr name="Group 17" id="17"/>
          <p:cNvGrpSpPr/>
          <p:nvPr/>
        </p:nvGrpSpPr>
        <p:grpSpPr>
          <a:xfrm rot="0">
            <a:off x="16170985" y="807550"/>
            <a:ext cx="1327717" cy="132771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174930" y="0"/>
                  </a:moveTo>
                  <a:lnTo>
                    <a:pt x="637870" y="0"/>
                  </a:lnTo>
                  <a:cubicBezTo>
                    <a:pt x="734481" y="0"/>
                    <a:pt x="812800" y="78319"/>
                    <a:pt x="812800" y="174930"/>
                  </a:cubicBezTo>
                  <a:lnTo>
                    <a:pt x="812800" y="637870"/>
                  </a:lnTo>
                  <a:cubicBezTo>
                    <a:pt x="812800" y="734481"/>
                    <a:pt x="734481" y="812800"/>
                    <a:pt x="637870" y="812800"/>
                  </a:cubicBezTo>
                  <a:lnTo>
                    <a:pt x="174930" y="812800"/>
                  </a:lnTo>
                  <a:cubicBezTo>
                    <a:pt x="78319" y="812800"/>
                    <a:pt x="0" y="734481"/>
                    <a:pt x="0" y="637870"/>
                  </a:cubicBezTo>
                  <a:lnTo>
                    <a:pt x="0" y="174930"/>
                  </a:lnTo>
                  <a:cubicBezTo>
                    <a:pt x="0" y="78319"/>
                    <a:pt x="78319" y="0"/>
                    <a:pt x="174930" y="0"/>
                  </a:cubicBezTo>
                  <a:close/>
                </a:path>
              </a:pathLst>
            </a:custGeom>
            <a:solidFill>
              <a:srgbClr val="6178CE"/>
            </a:solidFill>
          </p:spPr>
        </p:sp>
        <p:sp>
          <p:nvSpPr>
            <p:cNvPr name="TextBox 19" id="19"/>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20" id="20"/>
          <p:cNvSpPr/>
          <p:nvPr/>
        </p:nvSpPr>
        <p:spPr>
          <a:xfrm flipH="false" flipV="false" rot="0">
            <a:off x="16405484" y="1031040"/>
            <a:ext cx="858719" cy="880737"/>
          </a:xfrm>
          <a:custGeom>
            <a:avLst/>
            <a:gdLst/>
            <a:ahLst/>
            <a:cxnLst/>
            <a:rect r="r" b="b" t="t" l="l"/>
            <a:pathLst>
              <a:path h="880737" w="858719">
                <a:moveTo>
                  <a:pt x="0" y="0"/>
                </a:moveTo>
                <a:lnTo>
                  <a:pt x="858719" y="0"/>
                </a:lnTo>
                <a:lnTo>
                  <a:pt x="858719" y="880737"/>
                </a:lnTo>
                <a:lnTo>
                  <a:pt x="0" y="88073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21" id="21"/>
          <p:cNvGrpSpPr/>
          <p:nvPr/>
        </p:nvGrpSpPr>
        <p:grpSpPr>
          <a:xfrm rot="0">
            <a:off x="8140538" y="4311774"/>
            <a:ext cx="1057674" cy="1057674"/>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117116" y="0"/>
                  </a:moveTo>
                  <a:lnTo>
                    <a:pt x="695684" y="0"/>
                  </a:lnTo>
                  <a:cubicBezTo>
                    <a:pt x="760365" y="0"/>
                    <a:pt x="812800" y="52435"/>
                    <a:pt x="812800" y="117116"/>
                  </a:cubicBezTo>
                  <a:lnTo>
                    <a:pt x="812800" y="695684"/>
                  </a:lnTo>
                  <a:cubicBezTo>
                    <a:pt x="812800" y="760365"/>
                    <a:pt x="760365" y="812800"/>
                    <a:pt x="695684" y="812800"/>
                  </a:cubicBezTo>
                  <a:lnTo>
                    <a:pt x="117116" y="812800"/>
                  </a:lnTo>
                  <a:cubicBezTo>
                    <a:pt x="52435" y="812800"/>
                    <a:pt x="0" y="760365"/>
                    <a:pt x="0" y="695684"/>
                  </a:cubicBezTo>
                  <a:lnTo>
                    <a:pt x="0" y="117116"/>
                  </a:lnTo>
                  <a:cubicBezTo>
                    <a:pt x="0" y="52435"/>
                    <a:pt x="52435" y="0"/>
                    <a:pt x="117116" y="0"/>
                  </a:cubicBezTo>
                  <a:close/>
                </a:path>
              </a:pathLst>
            </a:custGeom>
            <a:solidFill>
              <a:srgbClr val="6178CE"/>
            </a:solidFill>
          </p:spPr>
        </p:sp>
        <p:sp>
          <p:nvSpPr>
            <p:cNvPr name="TextBox 23" id="23"/>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24" id="24"/>
          <p:cNvGrpSpPr/>
          <p:nvPr/>
        </p:nvGrpSpPr>
        <p:grpSpPr>
          <a:xfrm rot="0">
            <a:off x="7288266" y="400283"/>
            <a:ext cx="1218080" cy="1218080"/>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101693" y="0"/>
                  </a:moveTo>
                  <a:lnTo>
                    <a:pt x="711107" y="0"/>
                  </a:lnTo>
                  <a:cubicBezTo>
                    <a:pt x="767270" y="0"/>
                    <a:pt x="812800" y="45530"/>
                    <a:pt x="812800" y="101693"/>
                  </a:cubicBezTo>
                  <a:lnTo>
                    <a:pt x="812800" y="711107"/>
                  </a:lnTo>
                  <a:cubicBezTo>
                    <a:pt x="812800" y="767270"/>
                    <a:pt x="767270" y="812800"/>
                    <a:pt x="711107" y="812800"/>
                  </a:cubicBezTo>
                  <a:lnTo>
                    <a:pt x="101693" y="812800"/>
                  </a:lnTo>
                  <a:cubicBezTo>
                    <a:pt x="45530" y="812800"/>
                    <a:pt x="0" y="767270"/>
                    <a:pt x="0" y="711107"/>
                  </a:cubicBezTo>
                  <a:lnTo>
                    <a:pt x="0" y="101693"/>
                  </a:lnTo>
                  <a:cubicBezTo>
                    <a:pt x="0" y="45530"/>
                    <a:pt x="45530" y="0"/>
                    <a:pt x="101693" y="0"/>
                  </a:cubicBezTo>
                  <a:close/>
                </a:path>
              </a:pathLst>
            </a:custGeom>
            <a:solidFill>
              <a:srgbClr val="6178CE"/>
            </a:solidFill>
          </p:spPr>
        </p:sp>
        <p:sp>
          <p:nvSpPr>
            <p:cNvPr name="TextBox 26" id="26"/>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27" id="27"/>
          <p:cNvSpPr/>
          <p:nvPr/>
        </p:nvSpPr>
        <p:spPr>
          <a:xfrm flipH="false" flipV="false" rot="0">
            <a:off x="8325864" y="4454248"/>
            <a:ext cx="687023" cy="772725"/>
          </a:xfrm>
          <a:custGeom>
            <a:avLst/>
            <a:gdLst/>
            <a:ahLst/>
            <a:cxnLst/>
            <a:rect r="r" b="b" t="t" l="l"/>
            <a:pathLst>
              <a:path h="772725" w="687023">
                <a:moveTo>
                  <a:pt x="0" y="0"/>
                </a:moveTo>
                <a:lnTo>
                  <a:pt x="687023" y="0"/>
                </a:lnTo>
                <a:lnTo>
                  <a:pt x="687023" y="772726"/>
                </a:lnTo>
                <a:lnTo>
                  <a:pt x="0" y="77272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8" id="28"/>
          <p:cNvSpPr/>
          <p:nvPr/>
        </p:nvSpPr>
        <p:spPr>
          <a:xfrm flipH="false" flipV="false" rot="0">
            <a:off x="7509270" y="621288"/>
            <a:ext cx="776070" cy="776070"/>
          </a:xfrm>
          <a:custGeom>
            <a:avLst/>
            <a:gdLst/>
            <a:ahLst/>
            <a:cxnLst/>
            <a:rect r="r" b="b" t="t" l="l"/>
            <a:pathLst>
              <a:path h="776070" w="776070">
                <a:moveTo>
                  <a:pt x="0" y="0"/>
                </a:moveTo>
                <a:lnTo>
                  <a:pt x="776071" y="0"/>
                </a:lnTo>
                <a:lnTo>
                  <a:pt x="776071" y="776070"/>
                </a:lnTo>
                <a:lnTo>
                  <a:pt x="0" y="77607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9" id="29"/>
          <p:cNvSpPr/>
          <p:nvPr/>
        </p:nvSpPr>
        <p:spPr>
          <a:xfrm flipH="false" flipV="false" rot="0">
            <a:off x="1028700" y="1009323"/>
            <a:ext cx="566226" cy="741486"/>
          </a:xfrm>
          <a:custGeom>
            <a:avLst/>
            <a:gdLst/>
            <a:ahLst/>
            <a:cxnLst/>
            <a:rect r="r" b="b" t="t" l="l"/>
            <a:pathLst>
              <a:path h="741486" w="566226">
                <a:moveTo>
                  <a:pt x="0" y="0"/>
                </a:moveTo>
                <a:lnTo>
                  <a:pt x="566226" y="0"/>
                </a:lnTo>
                <a:lnTo>
                  <a:pt x="566226" y="741486"/>
                </a:lnTo>
                <a:lnTo>
                  <a:pt x="0" y="74148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30" id="30"/>
          <p:cNvSpPr txBox="true"/>
          <p:nvPr/>
        </p:nvSpPr>
        <p:spPr>
          <a:xfrm rot="0">
            <a:off x="1966690" y="1007751"/>
            <a:ext cx="3070694" cy="668431"/>
          </a:xfrm>
          <a:prstGeom prst="rect">
            <a:avLst/>
          </a:prstGeom>
        </p:spPr>
        <p:txBody>
          <a:bodyPr anchor="t" rtlCol="false" tIns="0" lIns="0" bIns="0" rIns="0">
            <a:spAutoFit/>
          </a:bodyPr>
          <a:lstStyle/>
          <a:p>
            <a:pPr algn="l" marL="0" indent="0" lvl="0">
              <a:lnSpc>
                <a:spcPts val="5487"/>
              </a:lnSpc>
              <a:spcBef>
                <a:spcPct val="0"/>
              </a:spcBef>
            </a:pPr>
            <a:r>
              <a:rPr lang="en-US" sz="3919" spc="-97">
                <a:solidFill>
                  <a:srgbClr val="D9D9E3"/>
                </a:solidFill>
                <a:latin typeface="Bricolage Grotesque"/>
                <a:ea typeface="Bricolage Grotesque"/>
                <a:cs typeface="Bricolage Grotesque"/>
                <a:sym typeface="Bricolage Grotesque"/>
              </a:rPr>
              <a:t>Kelompok 8</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C3866"/>
        </a:solidFill>
      </p:bgPr>
    </p:bg>
    <p:spTree>
      <p:nvGrpSpPr>
        <p:cNvPr id="1" name=""/>
        <p:cNvGrpSpPr/>
        <p:nvPr/>
      </p:nvGrpSpPr>
      <p:grpSpPr>
        <a:xfrm>
          <a:off x="0" y="0"/>
          <a:ext cx="0" cy="0"/>
          <a:chOff x="0" y="0"/>
          <a:chExt cx="0" cy="0"/>
        </a:xfrm>
      </p:grpSpPr>
      <p:sp>
        <p:nvSpPr>
          <p:cNvPr name="Freeform 2" id="2"/>
          <p:cNvSpPr/>
          <p:nvPr/>
        </p:nvSpPr>
        <p:spPr>
          <a:xfrm flipH="false" flipV="false" rot="0">
            <a:off x="-3514647" y="2199026"/>
            <a:ext cx="18051766" cy="12495975"/>
          </a:xfrm>
          <a:custGeom>
            <a:avLst/>
            <a:gdLst/>
            <a:ahLst/>
            <a:cxnLst/>
            <a:rect r="r" b="b" t="t" l="l"/>
            <a:pathLst>
              <a:path h="12495975" w="18051766">
                <a:moveTo>
                  <a:pt x="0" y="0"/>
                </a:moveTo>
                <a:lnTo>
                  <a:pt x="18051766" y="0"/>
                </a:lnTo>
                <a:lnTo>
                  <a:pt x="18051766" y="12495975"/>
                </a:lnTo>
                <a:lnTo>
                  <a:pt x="0" y="12495975"/>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8388424" y="-1904437"/>
            <a:ext cx="13794380" cy="13794380"/>
          </a:xfrm>
          <a:custGeom>
            <a:avLst/>
            <a:gdLst/>
            <a:ahLst/>
            <a:cxnLst/>
            <a:rect r="r" b="b" t="t" l="l"/>
            <a:pathLst>
              <a:path h="13794380" w="13794380">
                <a:moveTo>
                  <a:pt x="13794380" y="0"/>
                </a:moveTo>
                <a:lnTo>
                  <a:pt x="0" y="0"/>
                </a:lnTo>
                <a:lnTo>
                  <a:pt x="0" y="13794380"/>
                </a:lnTo>
                <a:lnTo>
                  <a:pt x="13794380" y="13794380"/>
                </a:lnTo>
                <a:lnTo>
                  <a:pt x="1379438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446256" y="4129489"/>
            <a:ext cx="4696994" cy="9429040"/>
          </a:xfrm>
          <a:custGeom>
            <a:avLst/>
            <a:gdLst/>
            <a:ahLst/>
            <a:cxnLst/>
            <a:rect r="r" b="b" t="t" l="l"/>
            <a:pathLst>
              <a:path h="9429040" w="4696994">
                <a:moveTo>
                  <a:pt x="0" y="0"/>
                </a:moveTo>
                <a:lnTo>
                  <a:pt x="4696993" y="0"/>
                </a:lnTo>
                <a:lnTo>
                  <a:pt x="4696993" y="9429039"/>
                </a:lnTo>
                <a:lnTo>
                  <a:pt x="0" y="94290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1301505" y="6184268"/>
            <a:ext cx="6986495" cy="4230005"/>
          </a:xfrm>
          <a:custGeom>
            <a:avLst/>
            <a:gdLst/>
            <a:ahLst/>
            <a:cxnLst/>
            <a:rect r="r" b="b" t="t" l="l"/>
            <a:pathLst>
              <a:path h="4230005" w="6986495">
                <a:moveTo>
                  <a:pt x="0" y="0"/>
                </a:moveTo>
                <a:lnTo>
                  <a:pt x="6986495" y="0"/>
                </a:lnTo>
                <a:lnTo>
                  <a:pt x="6986495" y="4230006"/>
                </a:lnTo>
                <a:lnTo>
                  <a:pt x="0" y="42300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1274468" y="742274"/>
            <a:ext cx="6252415" cy="1643881"/>
          </a:xfrm>
          <a:prstGeom prst="rect">
            <a:avLst/>
          </a:prstGeom>
        </p:spPr>
        <p:txBody>
          <a:bodyPr anchor="t" rtlCol="false" tIns="0" lIns="0" bIns="0" rIns="0">
            <a:spAutoFit/>
          </a:bodyPr>
          <a:lstStyle/>
          <a:p>
            <a:pPr algn="r" marL="0" indent="0" lvl="0">
              <a:lnSpc>
                <a:spcPts val="5258"/>
              </a:lnSpc>
            </a:pPr>
            <a:r>
              <a:rPr lang="en-US" b="true" sz="7106" spc="-355">
                <a:solidFill>
                  <a:srgbClr val="D9D9E3"/>
                </a:solidFill>
                <a:latin typeface="Helvetica World Bold"/>
                <a:ea typeface="Helvetica World Bold"/>
                <a:cs typeface="Helvetica World Bold"/>
                <a:sym typeface="Helvetica World Bold"/>
              </a:rPr>
              <a:t>Fakta dan Rules</a:t>
            </a:r>
          </a:p>
        </p:txBody>
      </p:sp>
      <p:grpSp>
        <p:nvGrpSpPr>
          <p:cNvPr name="Group 7" id="7"/>
          <p:cNvGrpSpPr/>
          <p:nvPr/>
        </p:nvGrpSpPr>
        <p:grpSpPr>
          <a:xfrm rot="0">
            <a:off x="1116195" y="1322851"/>
            <a:ext cx="4616234" cy="4104974"/>
            <a:chOff x="0" y="0"/>
            <a:chExt cx="6154979" cy="5473299"/>
          </a:xfrm>
        </p:grpSpPr>
        <p:grpSp>
          <p:nvGrpSpPr>
            <p:cNvPr name="Group 8" id="8"/>
            <p:cNvGrpSpPr/>
            <p:nvPr/>
          </p:nvGrpSpPr>
          <p:grpSpPr>
            <a:xfrm rot="0">
              <a:off x="0" y="0"/>
              <a:ext cx="6154979" cy="5473299"/>
              <a:chOff x="0" y="0"/>
              <a:chExt cx="1279006" cy="1137353"/>
            </a:xfrm>
          </p:grpSpPr>
          <p:sp>
            <p:nvSpPr>
              <p:cNvPr name="Freeform 9" id="9"/>
              <p:cNvSpPr/>
              <p:nvPr/>
            </p:nvSpPr>
            <p:spPr>
              <a:xfrm flipH="false" flipV="false" rot="0">
                <a:off x="0" y="0"/>
                <a:ext cx="1279006" cy="1137353"/>
              </a:xfrm>
              <a:custGeom>
                <a:avLst/>
                <a:gdLst/>
                <a:ahLst/>
                <a:cxnLst/>
                <a:rect r="r" b="b" t="t" l="l"/>
                <a:pathLst>
                  <a:path h="1137353" w="1279006">
                    <a:moveTo>
                      <a:pt x="60376" y="0"/>
                    </a:moveTo>
                    <a:lnTo>
                      <a:pt x="1218631" y="0"/>
                    </a:lnTo>
                    <a:cubicBezTo>
                      <a:pt x="1234643" y="0"/>
                      <a:pt x="1250000" y="6361"/>
                      <a:pt x="1261323" y="17684"/>
                    </a:cubicBezTo>
                    <a:cubicBezTo>
                      <a:pt x="1272645" y="29006"/>
                      <a:pt x="1279006" y="44363"/>
                      <a:pt x="1279006" y="60376"/>
                    </a:cubicBezTo>
                    <a:lnTo>
                      <a:pt x="1279006" y="1076977"/>
                    </a:lnTo>
                    <a:cubicBezTo>
                      <a:pt x="1279006" y="1092990"/>
                      <a:pt x="1272645" y="1108347"/>
                      <a:pt x="1261323" y="1119669"/>
                    </a:cubicBezTo>
                    <a:cubicBezTo>
                      <a:pt x="1250000" y="1130992"/>
                      <a:pt x="1234643" y="1137353"/>
                      <a:pt x="1218631" y="1137353"/>
                    </a:cubicBezTo>
                    <a:lnTo>
                      <a:pt x="60376" y="1137353"/>
                    </a:lnTo>
                    <a:cubicBezTo>
                      <a:pt x="44363" y="1137353"/>
                      <a:pt x="29006" y="1130992"/>
                      <a:pt x="17684" y="1119669"/>
                    </a:cubicBezTo>
                    <a:cubicBezTo>
                      <a:pt x="6361" y="1108347"/>
                      <a:pt x="0" y="1092990"/>
                      <a:pt x="0" y="1076977"/>
                    </a:cubicBezTo>
                    <a:lnTo>
                      <a:pt x="0" y="60376"/>
                    </a:lnTo>
                    <a:cubicBezTo>
                      <a:pt x="0" y="44363"/>
                      <a:pt x="6361" y="29006"/>
                      <a:pt x="17684" y="17684"/>
                    </a:cubicBezTo>
                    <a:cubicBezTo>
                      <a:pt x="29006" y="6361"/>
                      <a:pt x="44363" y="0"/>
                      <a:pt x="60376" y="0"/>
                    </a:cubicBezTo>
                    <a:close/>
                  </a:path>
                </a:pathLst>
              </a:custGeom>
              <a:solidFill>
                <a:srgbClr val="D9D9E3"/>
              </a:solidFill>
            </p:spPr>
          </p:sp>
          <p:sp>
            <p:nvSpPr>
              <p:cNvPr name="TextBox 10" id="10"/>
              <p:cNvSpPr txBox="true"/>
              <p:nvPr/>
            </p:nvSpPr>
            <p:spPr>
              <a:xfrm>
                <a:off x="0" y="-38100"/>
                <a:ext cx="1279006" cy="1175453"/>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501205" y="342964"/>
              <a:ext cx="5152569" cy="552762"/>
            </a:xfrm>
            <a:prstGeom prst="rect">
              <a:avLst/>
            </a:prstGeom>
          </p:spPr>
          <p:txBody>
            <a:bodyPr anchor="t" rtlCol="false" tIns="0" lIns="0" bIns="0" rIns="0">
              <a:spAutoFit/>
            </a:bodyPr>
            <a:lstStyle/>
            <a:p>
              <a:pPr algn="ctr" marL="0" indent="0" lvl="0">
                <a:lnSpc>
                  <a:spcPts val="3489"/>
                </a:lnSpc>
                <a:spcBef>
                  <a:spcPct val="0"/>
                </a:spcBef>
              </a:pPr>
              <a:r>
                <a:rPr lang="en-US" b="true" sz="2492" spc="-62">
                  <a:solidFill>
                    <a:srgbClr val="2C3866"/>
                  </a:solidFill>
                  <a:latin typeface="Bricolage Grotesque Bold"/>
                  <a:ea typeface="Bricolage Grotesque Bold"/>
                  <a:cs typeface="Bricolage Grotesque Bold"/>
                  <a:sym typeface="Bricolage Grotesque Bold"/>
                </a:rPr>
                <a:t>Usia</a:t>
              </a:r>
            </a:p>
          </p:txBody>
        </p:sp>
        <p:sp>
          <p:nvSpPr>
            <p:cNvPr name="TextBox 12" id="12"/>
            <p:cNvSpPr txBox="true"/>
            <p:nvPr/>
          </p:nvSpPr>
          <p:spPr>
            <a:xfrm rot="0">
              <a:off x="501205" y="1190244"/>
              <a:ext cx="5152569" cy="3924317"/>
            </a:xfrm>
            <a:prstGeom prst="rect">
              <a:avLst/>
            </a:prstGeom>
          </p:spPr>
          <p:txBody>
            <a:bodyPr anchor="t" rtlCol="false" tIns="0" lIns="0" bIns="0" rIns="0">
              <a:spAutoFit/>
            </a:bodyPr>
            <a:lstStyle/>
            <a:p>
              <a:pPr algn="ctr">
                <a:lnSpc>
                  <a:spcPts val="2379"/>
                </a:lnSpc>
              </a:pPr>
              <a:r>
                <a:rPr lang="en-US" sz="1873" spc="-46">
                  <a:solidFill>
                    <a:srgbClr val="2C3866"/>
                  </a:solidFill>
                  <a:latin typeface="Bricolage Grotesque"/>
                  <a:ea typeface="Bricolage Grotesque"/>
                  <a:cs typeface="Bricolage Grotesque"/>
                  <a:sym typeface="Bricolage Grotesque"/>
                </a:rPr>
                <a:t>Usia pelamar kredit dapat mempengaruhi kemampuan untuk melunasi pinjaman.</a:t>
              </a:r>
            </a:p>
            <a:p>
              <a:pPr algn="ctr">
                <a:lnSpc>
                  <a:spcPts val="2379"/>
                </a:lnSpc>
              </a:pPr>
            </a:p>
            <a:p>
              <a:pPr algn="l" marL="404511" indent="-202256" lvl="1">
                <a:lnSpc>
                  <a:spcPts val="2379"/>
                </a:lnSpc>
                <a:buFont typeface="Arial"/>
                <a:buChar char="•"/>
              </a:pPr>
              <a:r>
                <a:rPr lang="en-US" sz="1873" spc="-46">
                  <a:solidFill>
                    <a:srgbClr val="2C3866"/>
                  </a:solidFill>
                  <a:latin typeface="Bricolage Grotesque"/>
                  <a:ea typeface="Bricolage Grotesque"/>
                  <a:cs typeface="Bricolage Grotesque"/>
                  <a:sym typeface="Bricolage Grotesque"/>
                </a:rPr>
                <a:t>Usia ≥ 35 tahun: 3 poin</a:t>
              </a:r>
            </a:p>
            <a:p>
              <a:pPr algn="l" marL="404511" indent="-202256" lvl="1">
                <a:lnSpc>
                  <a:spcPts val="2379"/>
                </a:lnSpc>
                <a:buFont typeface="Arial"/>
                <a:buChar char="•"/>
              </a:pPr>
              <a:r>
                <a:rPr lang="en-US" sz="1873" spc="-46">
                  <a:solidFill>
                    <a:srgbClr val="2C3866"/>
                  </a:solidFill>
                  <a:latin typeface="Bricolage Grotesque"/>
                  <a:ea typeface="Bricolage Grotesque"/>
                  <a:cs typeface="Bricolage Grotesque"/>
                  <a:sym typeface="Bricolage Grotesque"/>
                </a:rPr>
                <a:t>Usia ≥ 23 tahun dan &lt; 35 tahun: 2 poin</a:t>
              </a:r>
            </a:p>
            <a:p>
              <a:pPr algn="l" marL="404511" indent="-202256" lvl="1">
                <a:lnSpc>
                  <a:spcPts val="2379"/>
                </a:lnSpc>
                <a:buFont typeface="Arial"/>
                <a:buChar char="•"/>
              </a:pPr>
              <a:r>
                <a:rPr lang="en-US" sz="1873" spc="-46">
                  <a:solidFill>
                    <a:srgbClr val="2C3866"/>
                  </a:solidFill>
                  <a:latin typeface="Bricolage Grotesque"/>
                  <a:ea typeface="Bricolage Grotesque"/>
                  <a:cs typeface="Bricolage Grotesque"/>
                  <a:sym typeface="Bricolage Grotesque"/>
                </a:rPr>
                <a:t>Usia ≥ 18 tahun dan &lt; 23 tahun: 1 poin</a:t>
              </a:r>
            </a:p>
            <a:p>
              <a:pPr algn="l" marL="0" indent="0" lvl="0">
                <a:lnSpc>
                  <a:spcPts val="2379"/>
                </a:lnSpc>
              </a:pPr>
            </a:p>
          </p:txBody>
        </p:sp>
      </p:grpSp>
      <p:grpSp>
        <p:nvGrpSpPr>
          <p:cNvPr name="Group 13" id="13"/>
          <p:cNvGrpSpPr/>
          <p:nvPr/>
        </p:nvGrpSpPr>
        <p:grpSpPr>
          <a:xfrm rot="0">
            <a:off x="1116195" y="5723100"/>
            <a:ext cx="4616234" cy="3809699"/>
            <a:chOff x="0" y="0"/>
            <a:chExt cx="6154979" cy="5079599"/>
          </a:xfrm>
        </p:grpSpPr>
        <p:grpSp>
          <p:nvGrpSpPr>
            <p:cNvPr name="Group 14" id="14"/>
            <p:cNvGrpSpPr/>
            <p:nvPr/>
          </p:nvGrpSpPr>
          <p:grpSpPr>
            <a:xfrm rot="0">
              <a:off x="0" y="0"/>
              <a:ext cx="6154979" cy="5079599"/>
              <a:chOff x="0" y="0"/>
              <a:chExt cx="1279006" cy="1055542"/>
            </a:xfrm>
          </p:grpSpPr>
          <p:sp>
            <p:nvSpPr>
              <p:cNvPr name="Freeform 15" id="15"/>
              <p:cNvSpPr/>
              <p:nvPr/>
            </p:nvSpPr>
            <p:spPr>
              <a:xfrm flipH="false" flipV="false" rot="0">
                <a:off x="0" y="0"/>
                <a:ext cx="1279006" cy="1055542"/>
              </a:xfrm>
              <a:custGeom>
                <a:avLst/>
                <a:gdLst/>
                <a:ahLst/>
                <a:cxnLst/>
                <a:rect r="r" b="b" t="t" l="l"/>
                <a:pathLst>
                  <a:path h="1055542" w="1279006">
                    <a:moveTo>
                      <a:pt x="60376" y="0"/>
                    </a:moveTo>
                    <a:lnTo>
                      <a:pt x="1218631" y="0"/>
                    </a:lnTo>
                    <a:cubicBezTo>
                      <a:pt x="1234643" y="0"/>
                      <a:pt x="1250000" y="6361"/>
                      <a:pt x="1261323" y="17684"/>
                    </a:cubicBezTo>
                    <a:cubicBezTo>
                      <a:pt x="1272645" y="29006"/>
                      <a:pt x="1279006" y="44363"/>
                      <a:pt x="1279006" y="60376"/>
                    </a:cubicBezTo>
                    <a:lnTo>
                      <a:pt x="1279006" y="995166"/>
                    </a:lnTo>
                    <a:cubicBezTo>
                      <a:pt x="1279006" y="1011179"/>
                      <a:pt x="1272645" y="1026536"/>
                      <a:pt x="1261323" y="1037858"/>
                    </a:cubicBezTo>
                    <a:cubicBezTo>
                      <a:pt x="1250000" y="1049181"/>
                      <a:pt x="1234643" y="1055542"/>
                      <a:pt x="1218631" y="1055542"/>
                    </a:cubicBezTo>
                    <a:lnTo>
                      <a:pt x="60376" y="1055542"/>
                    </a:lnTo>
                    <a:cubicBezTo>
                      <a:pt x="44363" y="1055542"/>
                      <a:pt x="29006" y="1049181"/>
                      <a:pt x="17684" y="1037858"/>
                    </a:cubicBezTo>
                    <a:cubicBezTo>
                      <a:pt x="6361" y="1026536"/>
                      <a:pt x="0" y="1011179"/>
                      <a:pt x="0" y="995166"/>
                    </a:cubicBezTo>
                    <a:lnTo>
                      <a:pt x="0" y="60376"/>
                    </a:lnTo>
                    <a:cubicBezTo>
                      <a:pt x="0" y="44363"/>
                      <a:pt x="6361" y="29006"/>
                      <a:pt x="17684" y="17684"/>
                    </a:cubicBezTo>
                    <a:cubicBezTo>
                      <a:pt x="29006" y="6361"/>
                      <a:pt x="44363" y="0"/>
                      <a:pt x="60376" y="0"/>
                    </a:cubicBezTo>
                    <a:close/>
                  </a:path>
                </a:pathLst>
              </a:custGeom>
              <a:solidFill>
                <a:srgbClr val="D9D9E3"/>
              </a:solidFill>
            </p:spPr>
          </p:sp>
          <p:sp>
            <p:nvSpPr>
              <p:cNvPr name="TextBox 16" id="16"/>
              <p:cNvSpPr txBox="true"/>
              <p:nvPr/>
            </p:nvSpPr>
            <p:spPr>
              <a:xfrm>
                <a:off x="0" y="-38100"/>
                <a:ext cx="1279006" cy="1093642"/>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501205" y="342964"/>
              <a:ext cx="5152569" cy="552762"/>
            </a:xfrm>
            <a:prstGeom prst="rect">
              <a:avLst/>
            </a:prstGeom>
          </p:spPr>
          <p:txBody>
            <a:bodyPr anchor="t" rtlCol="false" tIns="0" lIns="0" bIns="0" rIns="0">
              <a:spAutoFit/>
            </a:bodyPr>
            <a:lstStyle/>
            <a:p>
              <a:pPr algn="ctr" marL="0" indent="0" lvl="0">
                <a:lnSpc>
                  <a:spcPts val="3489"/>
                </a:lnSpc>
                <a:spcBef>
                  <a:spcPct val="0"/>
                </a:spcBef>
              </a:pPr>
              <a:r>
                <a:rPr lang="en-US" b="true" sz="2492" spc="-62">
                  <a:solidFill>
                    <a:srgbClr val="2C3866"/>
                  </a:solidFill>
                  <a:latin typeface="Bricolage Grotesque Bold"/>
                  <a:ea typeface="Bricolage Grotesque Bold"/>
                  <a:cs typeface="Bricolage Grotesque Bold"/>
                  <a:sym typeface="Bricolage Grotesque Bold"/>
                </a:rPr>
                <a:t>Status Pernikahan</a:t>
              </a:r>
            </a:p>
          </p:txBody>
        </p:sp>
        <p:sp>
          <p:nvSpPr>
            <p:cNvPr name="TextBox 18" id="18"/>
            <p:cNvSpPr txBox="true"/>
            <p:nvPr/>
          </p:nvSpPr>
          <p:spPr>
            <a:xfrm rot="0">
              <a:off x="501205" y="1190244"/>
              <a:ext cx="5152569" cy="3530617"/>
            </a:xfrm>
            <a:prstGeom prst="rect">
              <a:avLst/>
            </a:prstGeom>
          </p:spPr>
          <p:txBody>
            <a:bodyPr anchor="t" rtlCol="false" tIns="0" lIns="0" bIns="0" rIns="0">
              <a:spAutoFit/>
            </a:bodyPr>
            <a:lstStyle/>
            <a:p>
              <a:pPr algn="ctr">
                <a:lnSpc>
                  <a:spcPts val="2379"/>
                </a:lnSpc>
              </a:pPr>
              <a:r>
                <a:rPr lang="en-US" sz="1873" spc="-46">
                  <a:solidFill>
                    <a:srgbClr val="2C3866"/>
                  </a:solidFill>
                  <a:latin typeface="Bricolage Grotesque"/>
                  <a:ea typeface="Bricolage Grotesque"/>
                  <a:cs typeface="Bricolage Grotesque"/>
                  <a:sym typeface="Bricolage Grotesque"/>
                </a:rPr>
                <a:t>Status pernikahan dapat mencerminkan stabilitas keuangan. Pelamar yang sudah menikah umumnya dianggap lebih stabil.</a:t>
              </a:r>
            </a:p>
            <a:p>
              <a:pPr algn="ctr">
                <a:lnSpc>
                  <a:spcPts val="2379"/>
                </a:lnSpc>
              </a:pPr>
            </a:p>
            <a:p>
              <a:pPr algn="l" marL="404511" indent="-202256" lvl="1">
                <a:lnSpc>
                  <a:spcPts val="2379"/>
                </a:lnSpc>
                <a:buFont typeface="Arial"/>
                <a:buChar char="•"/>
              </a:pPr>
              <a:r>
                <a:rPr lang="en-US" sz="1873" spc="-46">
                  <a:solidFill>
                    <a:srgbClr val="2C3866"/>
                  </a:solidFill>
                  <a:latin typeface="Bricolage Grotesque"/>
                  <a:ea typeface="Bricolage Grotesque"/>
                  <a:cs typeface="Bricolage Grotesque"/>
                  <a:sym typeface="Bricolage Grotesque"/>
                </a:rPr>
                <a:t>Menikah: 2 poin</a:t>
              </a:r>
            </a:p>
            <a:p>
              <a:pPr algn="l" marL="404511" indent="-202256" lvl="1">
                <a:lnSpc>
                  <a:spcPts val="2379"/>
                </a:lnSpc>
                <a:buFont typeface="Arial"/>
                <a:buChar char="•"/>
              </a:pPr>
              <a:r>
                <a:rPr lang="en-US" sz="1873" spc="-46">
                  <a:solidFill>
                    <a:srgbClr val="2C3866"/>
                  </a:solidFill>
                  <a:latin typeface="Bricolage Grotesque"/>
                  <a:ea typeface="Bricolage Grotesque"/>
                  <a:cs typeface="Bricolage Grotesque"/>
                  <a:sym typeface="Bricolage Grotesque"/>
                </a:rPr>
                <a:t>Belum Menikah: 1 poin</a:t>
              </a:r>
            </a:p>
            <a:p>
              <a:pPr algn="l" marL="404511" indent="-202256" lvl="1">
                <a:lnSpc>
                  <a:spcPts val="2379"/>
                </a:lnSpc>
                <a:buFont typeface="Arial"/>
                <a:buChar char="•"/>
              </a:pPr>
              <a:r>
                <a:rPr lang="en-US" sz="1873" spc="-46">
                  <a:solidFill>
                    <a:srgbClr val="2C3866"/>
                  </a:solidFill>
                  <a:latin typeface="Bricolage Grotesque"/>
                  <a:ea typeface="Bricolage Grotesque"/>
                  <a:cs typeface="Bricolage Grotesque"/>
                  <a:sym typeface="Bricolage Grotesque"/>
                </a:rPr>
                <a:t>Janda/Duda: 1 poin</a:t>
              </a:r>
            </a:p>
            <a:p>
              <a:pPr algn="l" marL="0" indent="0" lvl="0">
                <a:lnSpc>
                  <a:spcPts val="2379"/>
                </a:lnSpc>
              </a:pPr>
            </a:p>
          </p:txBody>
        </p:sp>
      </p:grpSp>
      <p:grpSp>
        <p:nvGrpSpPr>
          <p:cNvPr name="Group 19" id="19"/>
          <p:cNvGrpSpPr/>
          <p:nvPr/>
        </p:nvGrpSpPr>
        <p:grpSpPr>
          <a:xfrm rot="0">
            <a:off x="6208850" y="3188831"/>
            <a:ext cx="4616234" cy="4400249"/>
            <a:chOff x="0" y="0"/>
            <a:chExt cx="6154979" cy="5866999"/>
          </a:xfrm>
        </p:grpSpPr>
        <p:grpSp>
          <p:nvGrpSpPr>
            <p:cNvPr name="Group 20" id="20"/>
            <p:cNvGrpSpPr/>
            <p:nvPr/>
          </p:nvGrpSpPr>
          <p:grpSpPr>
            <a:xfrm rot="0">
              <a:off x="0" y="0"/>
              <a:ext cx="6154979" cy="5866999"/>
              <a:chOff x="0" y="0"/>
              <a:chExt cx="1279006" cy="1219164"/>
            </a:xfrm>
          </p:grpSpPr>
          <p:sp>
            <p:nvSpPr>
              <p:cNvPr name="Freeform 21" id="21"/>
              <p:cNvSpPr/>
              <p:nvPr/>
            </p:nvSpPr>
            <p:spPr>
              <a:xfrm flipH="false" flipV="false" rot="0">
                <a:off x="0" y="0"/>
                <a:ext cx="1279006" cy="1219164"/>
              </a:xfrm>
              <a:custGeom>
                <a:avLst/>
                <a:gdLst/>
                <a:ahLst/>
                <a:cxnLst/>
                <a:rect r="r" b="b" t="t" l="l"/>
                <a:pathLst>
                  <a:path h="1219164" w="1279006">
                    <a:moveTo>
                      <a:pt x="60376" y="0"/>
                    </a:moveTo>
                    <a:lnTo>
                      <a:pt x="1218631" y="0"/>
                    </a:lnTo>
                    <a:cubicBezTo>
                      <a:pt x="1234643" y="0"/>
                      <a:pt x="1250000" y="6361"/>
                      <a:pt x="1261323" y="17684"/>
                    </a:cubicBezTo>
                    <a:cubicBezTo>
                      <a:pt x="1272645" y="29006"/>
                      <a:pt x="1279006" y="44363"/>
                      <a:pt x="1279006" y="60376"/>
                    </a:cubicBezTo>
                    <a:lnTo>
                      <a:pt x="1279006" y="1158788"/>
                    </a:lnTo>
                    <a:cubicBezTo>
                      <a:pt x="1279006" y="1174801"/>
                      <a:pt x="1272645" y="1190158"/>
                      <a:pt x="1261323" y="1201480"/>
                    </a:cubicBezTo>
                    <a:cubicBezTo>
                      <a:pt x="1250000" y="1212803"/>
                      <a:pt x="1234643" y="1219164"/>
                      <a:pt x="1218631" y="1219164"/>
                    </a:cubicBezTo>
                    <a:lnTo>
                      <a:pt x="60376" y="1219164"/>
                    </a:lnTo>
                    <a:cubicBezTo>
                      <a:pt x="44363" y="1219164"/>
                      <a:pt x="29006" y="1212803"/>
                      <a:pt x="17684" y="1201480"/>
                    </a:cubicBezTo>
                    <a:cubicBezTo>
                      <a:pt x="6361" y="1190158"/>
                      <a:pt x="0" y="1174801"/>
                      <a:pt x="0" y="1158788"/>
                    </a:cubicBezTo>
                    <a:lnTo>
                      <a:pt x="0" y="60376"/>
                    </a:lnTo>
                    <a:cubicBezTo>
                      <a:pt x="0" y="44363"/>
                      <a:pt x="6361" y="29006"/>
                      <a:pt x="17684" y="17684"/>
                    </a:cubicBezTo>
                    <a:cubicBezTo>
                      <a:pt x="29006" y="6361"/>
                      <a:pt x="44363" y="0"/>
                      <a:pt x="60376" y="0"/>
                    </a:cubicBezTo>
                    <a:close/>
                  </a:path>
                </a:pathLst>
              </a:custGeom>
              <a:solidFill>
                <a:srgbClr val="D9D9E3"/>
              </a:solidFill>
            </p:spPr>
          </p:sp>
          <p:sp>
            <p:nvSpPr>
              <p:cNvPr name="TextBox 22" id="22"/>
              <p:cNvSpPr txBox="true"/>
              <p:nvPr/>
            </p:nvSpPr>
            <p:spPr>
              <a:xfrm>
                <a:off x="0" y="-38100"/>
                <a:ext cx="1279006" cy="1257264"/>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501205" y="342964"/>
              <a:ext cx="5152569" cy="552762"/>
            </a:xfrm>
            <a:prstGeom prst="rect">
              <a:avLst/>
            </a:prstGeom>
          </p:spPr>
          <p:txBody>
            <a:bodyPr anchor="t" rtlCol="false" tIns="0" lIns="0" bIns="0" rIns="0">
              <a:spAutoFit/>
            </a:bodyPr>
            <a:lstStyle/>
            <a:p>
              <a:pPr algn="ctr" marL="0" indent="0" lvl="0">
                <a:lnSpc>
                  <a:spcPts val="3489"/>
                </a:lnSpc>
                <a:spcBef>
                  <a:spcPct val="0"/>
                </a:spcBef>
              </a:pPr>
              <a:r>
                <a:rPr lang="en-US" b="true" sz="2492" spc="-62">
                  <a:solidFill>
                    <a:srgbClr val="2C3866"/>
                  </a:solidFill>
                  <a:latin typeface="Bricolage Grotesque Bold"/>
                  <a:ea typeface="Bricolage Grotesque Bold"/>
                  <a:cs typeface="Bricolage Grotesque Bold"/>
                  <a:sym typeface="Bricolage Grotesque Bold"/>
                </a:rPr>
                <a:t>Jumlah Tanggungan</a:t>
              </a:r>
            </a:p>
          </p:txBody>
        </p:sp>
        <p:sp>
          <p:nvSpPr>
            <p:cNvPr name="TextBox 24" id="24"/>
            <p:cNvSpPr txBox="true"/>
            <p:nvPr/>
          </p:nvSpPr>
          <p:spPr>
            <a:xfrm rot="0">
              <a:off x="501205" y="1190244"/>
              <a:ext cx="5152569" cy="4318017"/>
            </a:xfrm>
            <a:prstGeom prst="rect">
              <a:avLst/>
            </a:prstGeom>
          </p:spPr>
          <p:txBody>
            <a:bodyPr anchor="t" rtlCol="false" tIns="0" lIns="0" bIns="0" rIns="0">
              <a:spAutoFit/>
            </a:bodyPr>
            <a:lstStyle/>
            <a:p>
              <a:pPr algn="ctr">
                <a:lnSpc>
                  <a:spcPts val="2379"/>
                </a:lnSpc>
              </a:pPr>
              <a:r>
                <a:rPr lang="en-US" sz="1873" spc="-46">
                  <a:solidFill>
                    <a:srgbClr val="2C3866"/>
                  </a:solidFill>
                  <a:latin typeface="Bricolage Grotesque"/>
                  <a:ea typeface="Bricolage Grotesque"/>
                  <a:cs typeface="Bricolage Grotesque"/>
                  <a:sym typeface="Bricolage Grotesque"/>
                </a:rPr>
                <a:t>Jumlah tanggungan mempengaruhi kemampuan untuk membayar kembali kredit, di mana semakin banyak tanggungan, maka semakin besar pengeluaran bulanan.</a:t>
              </a:r>
            </a:p>
            <a:p>
              <a:pPr algn="ctr">
                <a:lnSpc>
                  <a:spcPts val="2379"/>
                </a:lnSpc>
              </a:pPr>
            </a:p>
            <a:p>
              <a:pPr algn="l" marL="404511" indent="-202256" lvl="1">
                <a:lnSpc>
                  <a:spcPts val="2379"/>
                </a:lnSpc>
                <a:buFont typeface="Arial"/>
                <a:buChar char="•"/>
              </a:pPr>
              <a:r>
                <a:rPr lang="en-US" sz="1873" spc="-46">
                  <a:solidFill>
                    <a:srgbClr val="2C3866"/>
                  </a:solidFill>
                  <a:latin typeface="Bricolage Grotesque"/>
                  <a:ea typeface="Bricolage Grotesque"/>
                  <a:cs typeface="Bricolage Grotesque"/>
                  <a:sym typeface="Bricolage Grotesque"/>
                </a:rPr>
                <a:t>Tidak Ada Tanggungan: 3 poin</a:t>
              </a:r>
            </a:p>
            <a:p>
              <a:pPr algn="l" marL="404511" indent="-202256" lvl="1">
                <a:lnSpc>
                  <a:spcPts val="2379"/>
                </a:lnSpc>
                <a:buFont typeface="Arial"/>
                <a:buChar char="•"/>
              </a:pPr>
              <a:r>
                <a:rPr lang="en-US" sz="1873" spc="-46">
                  <a:solidFill>
                    <a:srgbClr val="2C3866"/>
                  </a:solidFill>
                  <a:latin typeface="Bricolage Grotesque"/>
                  <a:ea typeface="Bricolage Grotesque"/>
                  <a:cs typeface="Bricolage Grotesque"/>
                  <a:sym typeface="Bricolage Grotesque"/>
                </a:rPr>
                <a:t>1 Orang: 3 poin</a:t>
              </a:r>
            </a:p>
            <a:p>
              <a:pPr algn="l" marL="404511" indent="-202256" lvl="1">
                <a:lnSpc>
                  <a:spcPts val="2379"/>
                </a:lnSpc>
                <a:buFont typeface="Arial"/>
                <a:buChar char="•"/>
              </a:pPr>
              <a:r>
                <a:rPr lang="en-US" sz="1873" spc="-46">
                  <a:solidFill>
                    <a:srgbClr val="2C3866"/>
                  </a:solidFill>
                  <a:latin typeface="Bricolage Grotesque"/>
                  <a:ea typeface="Bricolage Grotesque"/>
                  <a:cs typeface="Bricolage Grotesque"/>
                  <a:sym typeface="Bricolage Grotesque"/>
                </a:rPr>
                <a:t>2-3 Orang: 2 poin</a:t>
              </a:r>
            </a:p>
            <a:p>
              <a:pPr algn="l" marL="404511" indent="-202256" lvl="1">
                <a:lnSpc>
                  <a:spcPts val="2379"/>
                </a:lnSpc>
                <a:buFont typeface="Arial"/>
                <a:buChar char="•"/>
              </a:pPr>
              <a:r>
                <a:rPr lang="en-US" sz="1873" spc="-46">
                  <a:solidFill>
                    <a:srgbClr val="2C3866"/>
                  </a:solidFill>
                  <a:latin typeface="Bricolage Grotesque"/>
                  <a:ea typeface="Bricolage Grotesque"/>
                  <a:cs typeface="Bricolage Grotesque"/>
                  <a:sym typeface="Bricolage Grotesque"/>
                </a:rPr>
                <a:t>&gt;</a:t>
              </a:r>
              <a:r>
                <a:rPr lang="en-US" sz="1873" spc="-46">
                  <a:solidFill>
                    <a:srgbClr val="2C3866"/>
                  </a:solidFill>
                  <a:latin typeface="Bricolage Grotesque"/>
                  <a:ea typeface="Bricolage Grotesque"/>
                  <a:cs typeface="Bricolage Grotesque"/>
                  <a:sym typeface="Bricolage Grotesque"/>
                </a:rPr>
                <a:t> 3 Orang: 1 poin</a:t>
              </a:r>
            </a:p>
            <a:p>
              <a:pPr algn="l" marL="0" indent="0" lvl="0">
                <a:lnSpc>
                  <a:spcPts val="2379"/>
                </a:lnSpc>
              </a:pPr>
            </a:p>
          </p:txBody>
        </p:sp>
      </p:grpSp>
      <p:grpSp>
        <p:nvGrpSpPr>
          <p:cNvPr name="Group 25" id="25"/>
          <p:cNvGrpSpPr/>
          <p:nvPr/>
        </p:nvGrpSpPr>
        <p:grpSpPr>
          <a:xfrm rot="0">
            <a:off x="10825084" y="427949"/>
            <a:ext cx="1171788" cy="1171788"/>
            <a:chOff x="0" y="0"/>
            <a:chExt cx="1562384" cy="1562384"/>
          </a:xfrm>
        </p:grpSpPr>
        <p:grpSp>
          <p:nvGrpSpPr>
            <p:cNvPr name="Group 26" id="26"/>
            <p:cNvGrpSpPr/>
            <p:nvPr/>
          </p:nvGrpSpPr>
          <p:grpSpPr>
            <a:xfrm rot="0">
              <a:off x="0" y="0"/>
              <a:ext cx="1562384" cy="1562384"/>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149146" y="0"/>
                    </a:moveTo>
                    <a:lnTo>
                      <a:pt x="663654" y="0"/>
                    </a:lnTo>
                    <a:cubicBezTo>
                      <a:pt x="746025" y="0"/>
                      <a:pt x="812800" y="66775"/>
                      <a:pt x="812800" y="149146"/>
                    </a:cubicBezTo>
                    <a:lnTo>
                      <a:pt x="812800" y="663654"/>
                    </a:lnTo>
                    <a:cubicBezTo>
                      <a:pt x="812800" y="746025"/>
                      <a:pt x="746025" y="812800"/>
                      <a:pt x="663654" y="812800"/>
                    </a:cubicBezTo>
                    <a:lnTo>
                      <a:pt x="149146" y="812800"/>
                    </a:lnTo>
                    <a:cubicBezTo>
                      <a:pt x="66775" y="812800"/>
                      <a:pt x="0" y="746025"/>
                      <a:pt x="0" y="663654"/>
                    </a:cubicBezTo>
                    <a:lnTo>
                      <a:pt x="0" y="149146"/>
                    </a:lnTo>
                    <a:cubicBezTo>
                      <a:pt x="0" y="66775"/>
                      <a:pt x="66775" y="0"/>
                      <a:pt x="149146" y="0"/>
                    </a:cubicBezTo>
                    <a:close/>
                  </a:path>
                </a:pathLst>
              </a:custGeom>
              <a:solidFill>
                <a:srgbClr val="6178CE"/>
              </a:solidFill>
            </p:spPr>
          </p:sp>
          <p:sp>
            <p:nvSpPr>
              <p:cNvPr name="TextBox 28" id="2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29" id="29"/>
            <p:cNvSpPr/>
            <p:nvPr/>
          </p:nvSpPr>
          <p:spPr>
            <a:xfrm flipH="false" flipV="false" rot="0">
              <a:off x="241348" y="241348"/>
              <a:ext cx="1079688" cy="1079688"/>
            </a:xfrm>
            <a:custGeom>
              <a:avLst/>
              <a:gdLst/>
              <a:ahLst/>
              <a:cxnLst/>
              <a:rect r="r" b="b" t="t" l="l"/>
              <a:pathLst>
                <a:path h="1079688" w="1079688">
                  <a:moveTo>
                    <a:pt x="0" y="0"/>
                  </a:moveTo>
                  <a:lnTo>
                    <a:pt x="1079688" y="0"/>
                  </a:lnTo>
                  <a:lnTo>
                    <a:pt x="1079688" y="1079688"/>
                  </a:lnTo>
                  <a:lnTo>
                    <a:pt x="0" y="107968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grpSp>
        <p:nvGrpSpPr>
          <p:cNvPr name="Group 30" id="30"/>
          <p:cNvGrpSpPr/>
          <p:nvPr/>
        </p:nvGrpSpPr>
        <p:grpSpPr>
          <a:xfrm rot="0">
            <a:off x="9144000" y="1322851"/>
            <a:ext cx="1382729" cy="1382729"/>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128777" y="0"/>
                  </a:moveTo>
                  <a:lnTo>
                    <a:pt x="684023" y="0"/>
                  </a:lnTo>
                  <a:cubicBezTo>
                    <a:pt x="755144" y="0"/>
                    <a:pt x="812800" y="57656"/>
                    <a:pt x="812800" y="128777"/>
                  </a:cubicBezTo>
                  <a:lnTo>
                    <a:pt x="812800" y="684023"/>
                  </a:lnTo>
                  <a:cubicBezTo>
                    <a:pt x="812800" y="755144"/>
                    <a:pt x="755144" y="812800"/>
                    <a:pt x="684023" y="812800"/>
                  </a:cubicBezTo>
                  <a:lnTo>
                    <a:pt x="128777" y="812800"/>
                  </a:lnTo>
                  <a:cubicBezTo>
                    <a:pt x="57656" y="812800"/>
                    <a:pt x="0" y="755144"/>
                    <a:pt x="0" y="684023"/>
                  </a:cubicBezTo>
                  <a:lnTo>
                    <a:pt x="0" y="128777"/>
                  </a:lnTo>
                  <a:cubicBezTo>
                    <a:pt x="0" y="57656"/>
                    <a:pt x="57656" y="0"/>
                    <a:pt x="128777" y="0"/>
                  </a:cubicBezTo>
                  <a:close/>
                </a:path>
              </a:pathLst>
            </a:custGeom>
            <a:solidFill>
              <a:srgbClr val="6178CE"/>
            </a:solidFill>
          </p:spPr>
        </p:sp>
        <p:sp>
          <p:nvSpPr>
            <p:cNvPr name="TextBox 32" id="32"/>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33" id="33"/>
          <p:cNvSpPr/>
          <p:nvPr/>
        </p:nvSpPr>
        <p:spPr>
          <a:xfrm flipH="false" flipV="false" rot="0">
            <a:off x="9388215" y="1555601"/>
            <a:ext cx="894298" cy="917229"/>
          </a:xfrm>
          <a:custGeom>
            <a:avLst/>
            <a:gdLst/>
            <a:ahLst/>
            <a:cxnLst/>
            <a:rect r="r" b="b" t="t" l="l"/>
            <a:pathLst>
              <a:path h="917229" w="894298">
                <a:moveTo>
                  <a:pt x="0" y="0"/>
                </a:moveTo>
                <a:lnTo>
                  <a:pt x="894298" y="0"/>
                </a:lnTo>
                <a:lnTo>
                  <a:pt x="894298" y="917229"/>
                </a:lnTo>
                <a:lnTo>
                  <a:pt x="0" y="91722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34" id="34"/>
          <p:cNvGrpSpPr/>
          <p:nvPr/>
        </p:nvGrpSpPr>
        <p:grpSpPr>
          <a:xfrm rot="0">
            <a:off x="11284095" y="2445988"/>
            <a:ext cx="1425552" cy="1425552"/>
            <a:chOff x="0" y="0"/>
            <a:chExt cx="1900736" cy="1900736"/>
          </a:xfrm>
        </p:grpSpPr>
        <p:grpSp>
          <p:nvGrpSpPr>
            <p:cNvPr name="Group 35" id="35"/>
            <p:cNvGrpSpPr/>
            <p:nvPr/>
          </p:nvGrpSpPr>
          <p:grpSpPr>
            <a:xfrm rot="0">
              <a:off x="0" y="0"/>
              <a:ext cx="1900736" cy="1900736"/>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108616" y="0"/>
                    </a:moveTo>
                    <a:lnTo>
                      <a:pt x="704184" y="0"/>
                    </a:lnTo>
                    <a:cubicBezTo>
                      <a:pt x="732990" y="0"/>
                      <a:pt x="760617" y="11443"/>
                      <a:pt x="780987" y="31813"/>
                    </a:cubicBezTo>
                    <a:cubicBezTo>
                      <a:pt x="801357" y="52183"/>
                      <a:pt x="812800" y="79810"/>
                      <a:pt x="812800" y="108616"/>
                    </a:cubicBezTo>
                    <a:lnTo>
                      <a:pt x="812800" y="704184"/>
                    </a:lnTo>
                    <a:cubicBezTo>
                      <a:pt x="812800" y="732990"/>
                      <a:pt x="801357" y="760617"/>
                      <a:pt x="780987" y="780987"/>
                    </a:cubicBezTo>
                    <a:cubicBezTo>
                      <a:pt x="760617" y="801357"/>
                      <a:pt x="732990" y="812800"/>
                      <a:pt x="704184" y="812800"/>
                    </a:cubicBezTo>
                    <a:lnTo>
                      <a:pt x="108616" y="812800"/>
                    </a:lnTo>
                    <a:cubicBezTo>
                      <a:pt x="79810" y="812800"/>
                      <a:pt x="52183" y="801357"/>
                      <a:pt x="31813" y="780987"/>
                    </a:cubicBezTo>
                    <a:cubicBezTo>
                      <a:pt x="11443" y="760617"/>
                      <a:pt x="0" y="732990"/>
                      <a:pt x="0" y="704184"/>
                    </a:cubicBezTo>
                    <a:lnTo>
                      <a:pt x="0" y="108616"/>
                    </a:lnTo>
                    <a:cubicBezTo>
                      <a:pt x="0" y="79810"/>
                      <a:pt x="11443" y="52183"/>
                      <a:pt x="31813" y="31813"/>
                    </a:cubicBezTo>
                    <a:cubicBezTo>
                      <a:pt x="52183" y="11443"/>
                      <a:pt x="79810" y="0"/>
                      <a:pt x="108616" y="0"/>
                    </a:cubicBezTo>
                    <a:close/>
                  </a:path>
                </a:pathLst>
              </a:custGeom>
              <a:solidFill>
                <a:srgbClr val="6178CE"/>
              </a:solidFill>
            </p:spPr>
          </p:sp>
          <p:sp>
            <p:nvSpPr>
              <p:cNvPr name="TextBox 37" id="3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38" id="38"/>
            <p:cNvSpPr/>
            <p:nvPr/>
          </p:nvSpPr>
          <p:spPr>
            <a:xfrm flipH="false" flipV="false" rot="0">
              <a:off x="297616" y="391101"/>
              <a:ext cx="1413480" cy="1169334"/>
            </a:xfrm>
            <a:custGeom>
              <a:avLst/>
              <a:gdLst/>
              <a:ahLst/>
              <a:cxnLst/>
              <a:rect r="r" b="b" t="t" l="l"/>
              <a:pathLst>
                <a:path h="1169334" w="1413480">
                  <a:moveTo>
                    <a:pt x="0" y="0"/>
                  </a:moveTo>
                  <a:lnTo>
                    <a:pt x="1413480" y="0"/>
                  </a:lnTo>
                  <a:lnTo>
                    <a:pt x="1413480" y="1169334"/>
                  </a:lnTo>
                  <a:lnTo>
                    <a:pt x="0" y="116933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C3866"/>
        </a:solidFill>
      </p:bgPr>
    </p:bg>
    <p:spTree>
      <p:nvGrpSpPr>
        <p:cNvPr id="1" name=""/>
        <p:cNvGrpSpPr/>
        <p:nvPr/>
      </p:nvGrpSpPr>
      <p:grpSpPr>
        <a:xfrm>
          <a:off x="0" y="0"/>
          <a:ext cx="0" cy="0"/>
          <a:chOff x="0" y="0"/>
          <a:chExt cx="0" cy="0"/>
        </a:xfrm>
      </p:grpSpPr>
      <p:sp>
        <p:nvSpPr>
          <p:cNvPr name="Freeform 2" id="2"/>
          <p:cNvSpPr/>
          <p:nvPr/>
        </p:nvSpPr>
        <p:spPr>
          <a:xfrm flipH="false" flipV="false" rot="0">
            <a:off x="-3514647" y="2199026"/>
            <a:ext cx="18051766" cy="12495975"/>
          </a:xfrm>
          <a:custGeom>
            <a:avLst/>
            <a:gdLst/>
            <a:ahLst/>
            <a:cxnLst/>
            <a:rect r="r" b="b" t="t" l="l"/>
            <a:pathLst>
              <a:path h="12495975" w="18051766">
                <a:moveTo>
                  <a:pt x="0" y="0"/>
                </a:moveTo>
                <a:lnTo>
                  <a:pt x="18051766" y="0"/>
                </a:lnTo>
                <a:lnTo>
                  <a:pt x="18051766" y="12495975"/>
                </a:lnTo>
                <a:lnTo>
                  <a:pt x="0" y="12495975"/>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8388424" y="-1904437"/>
            <a:ext cx="13794380" cy="13794380"/>
          </a:xfrm>
          <a:custGeom>
            <a:avLst/>
            <a:gdLst/>
            <a:ahLst/>
            <a:cxnLst/>
            <a:rect r="r" b="b" t="t" l="l"/>
            <a:pathLst>
              <a:path h="13794380" w="13794380">
                <a:moveTo>
                  <a:pt x="13794380" y="0"/>
                </a:moveTo>
                <a:lnTo>
                  <a:pt x="0" y="0"/>
                </a:lnTo>
                <a:lnTo>
                  <a:pt x="0" y="13794380"/>
                </a:lnTo>
                <a:lnTo>
                  <a:pt x="13794380" y="13794380"/>
                </a:lnTo>
                <a:lnTo>
                  <a:pt x="1379438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471541" y="1483643"/>
            <a:ext cx="6252415" cy="1774179"/>
          </a:xfrm>
          <a:prstGeom prst="rect">
            <a:avLst/>
          </a:prstGeom>
        </p:spPr>
        <p:txBody>
          <a:bodyPr anchor="t" rtlCol="false" tIns="0" lIns="0" bIns="0" rIns="0">
            <a:spAutoFit/>
          </a:bodyPr>
          <a:lstStyle/>
          <a:p>
            <a:pPr algn="l" marL="0" indent="0" lvl="0">
              <a:lnSpc>
                <a:spcPts val="5702"/>
              </a:lnSpc>
            </a:pPr>
            <a:r>
              <a:rPr lang="en-US" b="true" sz="7706" spc="-385">
                <a:solidFill>
                  <a:srgbClr val="D9D9E3"/>
                </a:solidFill>
                <a:latin typeface="Helvetica World Bold"/>
                <a:ea typeface="Helvetica World Bold"/>
                <a:cs typeface="Helvetica World Bold"/>
                <a:sym typeface="Helvetica World Bold"/>
              </a:rPr>
              <a:t>Fakta dan Rules</a:t>
            </a:r>
          </a:p>
        </p:txBody>
      </p:sp>
      <p:grpSp>
        <p:nvGrpSpPr>
          <p:cNvPr name="Group 5" id="5"/>
          <p:cNvGrpSpPr/>
          <p:nvPr/>
        </p:nvGrpSpPr>
        <p:grpSpPr>
          <a:xfrm rot="0">
            <a:off x="1092489" y="614785"/>
            <a:ext cx="4616234" cy="5286074"/>
            <a:chOff x="0" y="0"/>
            <a:chExt cx="6154979" cy="7048099"/>
          </a:xfrm>
        </p:grpSpPr>
        <p:grpSp>
          <p:nvGrpSpPr>
            <p:cNvPr name="Group 6" id="6"/>
            <p:cNvGrpSpPr/>
            <p:nvPr/>
          </p:nvGrpSpPr>
          <p:grpSpPr>
            <a:xfrm rot="0">
              <a:off x="0" y="0"/>
              <a:ext cx="6154979" cy="7048099"/>
              <a:chOff x="0" y="0"/>
              <a:chExt cx="1279006" cy="1464597"/>
            </a:xfrm>
          </p:grpSpPr>
          <p:sp>
            <p:nvSpPr>
              <p:cNvPr name="Freeform 7" id="7"/>
              <p:cNvSpPr/>
              <p:nvPr/>
            </p:nvSpPr>
            <p:spPr>
              <a:xfrm flipH="false" flipV="false" rot="0">
                <a:off x="0" y="0"/>
                <a:ext cx="1279006" cy="1464597"/>
              </a:xfrm>
              <a:custGeom>
                <a:avLst/>
                <a:gdLst/>
                <a:ahLst/>
                <a:cxnLst/>
                <a:rect r="r" b="b" t="t" l="l"/>
                <a:pathLst>
                  <a:path h="1464597" w="1279006">
                    <a:moveTo>
                      <a:pt x="60376" y="0"/>
                    </a:moveTo>
                    <a:lnTo>
                      <a:pt x="1218631" y="0"/>
                    </a:lnTo>
                    <a:cubicBezTo>
                      <a:pt x="1234643" y="0"/>
                      <a:pt x="1250000" y="6361"/>
                      <a:pt x="1261323" y="17684"/>
                    </a:cubicBezTo>
                    <a:cubicBezTo>
                      <a:pt x="1272645" y="29006"/>
                      <a:pt x="1279006" y="44363"/>
                      <a:pt x="1279006" y="60376"/>
                    </a:cubicBezTo>
                    <a:lnTo>
                      <a:pt x="1279006" y="1404221"/>
                    </a:lnTo>
                    <a:cubicBezTo>
                      <a:pt x="1279006" y="1420234"/>
                      <a:pt x="1272645" y="1435591"/>
                      <a:pt x="1261323" y="1446913"/>
                    </a:cubicBezTo>
                    <a:cubicBezTo>
                      <a:pt x="1250000" y="1458236"/>
                      <a:pt x="1234643" y="1464597"/>
                      <a:pt x="1218631" y="1464597"/>
                    </a:cubicBezTo>
                    <a:lnTo>
                      <a:pt x="60376" y="1464597"/>
                    </a:lnTo>
                    <a:cubicBezTo>
                      <a:pt x="44363" y="1464597"/>
                      <a:pt x="29006" y="1458236"/>
                      <a:pt x="17684" y="1446913"/>
                    </a:cubicBezTo>
                    <a:cubicBezTo>
                      <a:pt x="6361" y="1435591"/>
                      <a:pt x="0" y="1420234"/>
                      <a:pt x="0" y="1404221"/>
                    </a:cubicBezTo>
                    <a:lnTo>
                      <a:pt x="0" y="60376"/>
                    </a:lnTo>
                    <a:cubicBezTo>
                      <a:pt x="0" y="44363"/>
                      <a:pt x="6361" y="29006"/>
                      <a:pt x="17684" y="17684"/>
                    </a:cubicBezTo>
                    <a:cubicBezTo>
                      <a:pt x="29006" y="6361"/>
                      <a:pt x="44363" y="0"/>
                      <a:pt x="60376" y="0"/>
                    </a:cubicBezTo>
                    <a:close/>
                  </a:path>
                </a:pathLst>
              </a:custGeom>
              <a:solidFill>
                <a:srgbClr val="D9D9E3"/>
              </a:solidFill>
            </p:spPr>
          </p:sp>
          <p:sp>
            <p:nvSpPr>
              <p:cNvPr name="TextBox 8" id="8"/>
              <p:cNvSpPr txBox="true"/>
              <p:nvPr/>
            </p:nvSpPr>
            <p:spPr>
              <a:xfrm>
                <a:off x="0" y="-38100"/>
                <a:ext cx="1279006" cy="1502697"/>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501205" y="342964"/>
              <a:ext cx="5152569" cy="552762"/>
            </a:xfrm>
            <a:prstGeom prst="rect">
              <a:avLst/>
            </a:prstGeom>
          </p:spPr>
          <p:txBody>
            <a:bodyPr anchor="t" rtlCol="false" tIns="0" lIns="0" bIns="0" rIns="0">
              <a:spAutoFit/>
            </a:bodyPr>
            <a:lstStyle/>
            <a:p>
              <a:pPr algn="ctr" marL="0" indent="0" lvl="0">
                <a:lnSpc>
                  <a:spcPts val="3489"/>
                </a:lnSpc>
                <a:spcBef>
                  <a:spcPct val="0"/>
                </a:spcBef>
              </a:pPr>
              <a:r>
                <a:rPr lang="en-US" b="true" sz="2492" spc="-62">
                  <a:solidFill>
                    <a:srgbClr val="2C3866"/>
                  </a:solidFill>
                  <a:latin typeface="Bricolage Grotesque Bold"/>
                  <a:ea typeface="Bricolage Grotesque Bold"/>
                  <a:cs typeface="Bricolage Grotesque Bold"/>
                  <a:sym typeface="Bricolage Grotesque Bold"/>
                </a:rPr>
                <a:t>Pekerjaan</a:t>
              </a:r>
            </a:p>
          </p:txBody>
        </p:sp>
        <p:sp>
          <p:nvSpPr>
            <p:cNvPr name="TextBox 10" id="10"/>
            <p:cNvSpPr txBox="true"/>
            <p:nvPr/>
          </p:nvSpPr>
          <p:spPr>
            <a:xfrm rot="0">
              <a:off x="501205" y="1190244"/>
              <a:ext cx="5152569" cy="5499117"/>
            </a:xfrm>
            <a:prstGeom prst="rect">
              <a:avLst/>
            </a:prstGeom>
          </p:spPr>
          <p:txBody>
            <a:bodyPr anchor="t" rtlCol="false" tIns="0" lIns="0" bIns="0" rIns="0">
              <a:spAutoFit/>
            </a:bodyPr>
            <a:lstStyle/>
            <a:p>
              <a:pPr algn="ctr">
                <a:lnSpc>
                  <a:spcPts val="2379"/>
                </a:lnSpc>
              </a:pPr>
              <a:r>
                <a:rPr lang="en-US" sz="1873" spc="-46">
                  <a:solidFill>
                    <a:srgbClr val="2C3866"/>
                  </a:solidFill>
                  <a:latin typeface="Bricolage Grotesque"/>
                  <a:ea typeface="Bricolage Grotesque"/>
                  <a:cs typeface="Bricolage Grotesque"/>
                  <a:sym typeface="Bricolage Grotesque"/>
                </a:rPr>
                <a:t>Kategori pekerjaan juga menjadi faktor penilaian dalam sistem, di mana pekerjaan dengan pendapatan stabil lebih diutamakan.</a:t>
              </a:r>
            </a:p>
            <a:p>
              <a:pPr algn="ctr">
                <a:lnSpc>
                  <a:spcPts val="2379"/>
                </a:lnSpc>
              </a:pPr>
            </a:p>
            <a:p>
              <a:pPr algn="l" marL="404511" indent="-202256" lvl="1">
                <a:lnSpc>
                  <a:spcPts val="2379"/>
                </a:lnSpc>
                <a:buFont typeface="Arial"/>
                <a:buChar char="•"/>
              </a:pPr>
              <a:r>
                <a:rPr lang="en-US" sz="1873" spc="-46">
                  <a:solidFill>
                    <a:srgbClr val="2C3866"/>
                  </a:solidFill>
                  <a:latin typeface="Bricolage Grotesque"/>
                  <a:ea typeface="Bricolage Grotesque"/>
                  <a:cs typeface="Bricolage Grotesque"/>
                  <a:sym typeface="Bricolage Grotesque"/>
                </a:rPr>
                <a:t>Pekerjaan skor Tinggi (misal: PNS, Dokter): 4 poin</a:t>
              </a:r>
            </a:p>
            <a:p>
              <a:pPr algn="l" marL="404511" indent="-202256" lvl="1">
                <a:lnSpc>
                  <a:spcPts val="2379"/>
                </a:lnSpc>
                <a:buFont typeface="Arial"/>
                <a:buChar char="•"/>
              </a:pPr>
              <a:r>
                <a:rPr lang="en-US" sz="1873" spc="-46">
                  <a:solidFill>
                    <a:srgbClr val="2C3866"/>
                  </a:solidFill>
                  <a:latin typeface="Bricolage Grotesque"/>
                  <a:ea typeface="Bricolage Grotesque"/>
                  <a:cs typeface="Bricolage Grotesque"/>
                  <a:sym typeface="Bricolage Grotesque"/>
                </a:rPr>
                <a:t>Pekerjaan skor Menengah (misal: Karyawan Tetap): 3 poin.</a:t>
              </a:r>
            </a:p>
            <a:p>
              <a:pPr algn="l" marL="404511" indent="-202256" lvl="1">
                <a:lnSpc>
                  <a:spcPts val="2379"/>
                </a:lnSpc>
                <a:buFont typeface="Arial"/>
                <a:buChar char="•"/>
              </a:pPr>
              <a:r>
                <a:rPr lang="en-US" sz="1873" spc="-46">
                  <a:solidFill>
                    <a:srgbClr val="2C3866"/>
                  </a:solidFill>
                  <a:latin typeface="Bricolage Grotesque"/>
                  <a:ea typeface="Bricolage Grotesque"/>
                  <a:cs typeface="Bricolage Grotesque"/>
                  <a:sym typeface="Bricolage Grotesque"/>
                </a:rPr>
                <a:t>Pekerjaan skor Rendah (misal: Guru honor): 2 poin.</a:t>
              </a:r>
            </a:p>
            <a:p>
              <a:pPr algn="l" marL="404511" indent="-202256" lvl="1">
                <a:lnSpc>
                  <a:spcPts val="2379"/>
                </a:lnSpc>
                <a:buFont typeface="Arial"/>
                <a:buChar char="•"/>
              </a:pPr>
              <a:r>
                <a:rPr lang="en-US" sz="1873" spc="-46">
                  <a:solidFill>
                    <a:srgbClr val="2C3866"/>
                  </a:solidFill>
                  <a:latin typeface="Bricolage Grotesque"/>
                  <a:ea typeface="Bricolage Grotesque"/>
                  <a:cs typeface="Bricolage Grotesque"/>
                  <a:sym typeface="Bricolage Grotesque"/>
                </a:rPr>
                <a:t>P</a:t>
              </a:r>
              <a:r>
                <a:rPr lang="en-US" sz="1873" spc="-46">
                  <a:solidFill>
                    <a:srgbClr val="2C3866"/>
                  </a:solidFill>
                  <a:latin typeface="Bricolage Grotesque"/>
                  <a:ea typeface="Bricolage Grotesque"/>
                  <a:cs typeface="Bricolage Grotesque"/>
                  <a:sym typeface="Bricolage Grotesque"/>
                </a:rPr>
                <a:t>ekerjaan skor Sangat rendah (misal: Pelajar): 1 poin.</a:t>
              </a:r>
            </a:p>
            <a:p>
              <a:pPr algn="l" marL="0" indent="0" lvl="0">
                <a:lnSpc>
                  <a:spcPts val="2379"/>
                </a:lnSpc>
              </a:pPr>
            </a:p>
          </p:txBody>
        </p:sp>
      </p:grpSp>
      <p:grpSp>
        <p:nvGrpSpPr>
          <p:cNvPr name="Group 11" id="11"/>
          <p:cNvGrpSpPr/>
          <p:nvPr/>
        </p:nvGrpSpPr>
        <p:grpSpPr>
          <a:xfrm rot="0">
            <a:off x="1092489" y="6166129"/>
            <a:ext cx="4616234" cy="3809699"/>
            <a:chOff x="0" y="0"/>
            <a:chExt cx="6154979" cy="5079599"/>
          </a:xfrm>
        </p:grpSpPr>
        <p:grpSp>
          <p:nvGrpSpPr>
            <p:cNvPr name="Group 12" id="12"/>
            <p:cNvGrpSpPr/>
            <p:nvPr/>
          </p:nvGrpSpPr>
          <p:grpSpPr>
            <a:xfrm rot="0">
              <a:off x="0" y="0"/>
              <a:ext cx="6154979" cy="5079599"/>
              <a:chOff x="0" y="0"/>
              <a:chExt cx="1279006" cy="1055542"/>
            </a:xfrm>
          </p:grpSpPr>
          <p:sp>
            <p:nvSpPr>
              <p:cNvPr name="Freeform 13" id="13"/>
              <p:cNvSpPr/>
              <p:nvPr/>
            </p:nvSpPr>
            <p:spPr>
              <a:xfrm flipH="false" flipV="false" rot="0">
                <a:off x="0" y="0"/>
                <a:ext cx="1279006" cy="1055542"/>
              </a:xfrm>
              <a:custGeom>
                <a:avLst/>
                <a:gdLst/>
                <a:ahLst/>
                <a:cxnLst/>
                <a:rect r="r" b="b" t="t" l="l"/>
                <a:pathLst>
                  <a:path h="1055542" w="1279006">
                    <a:moveTo>
                      <a:pt x="60376" y="0"/>
                    </a:moveTo>
                    <a:lnTo>
                      <a:pt x="1218631" y="0"/>
                    </a:lnTo>
                    <a:cubicBezTo>
                      <a:pt x="1234643" y="0"/>
                      <a:pt x="1250000" y="6361"/>
                      <a:pt x="1261323" y="17684"/>
                    </a:cubicBezTo>
                    <a:cubicBezTo>
                      <a:pt x="1272645" y="29006"/>
                      <a:pt x="1279006" y="44363"/>
                      <a:pt x="1279006" y="60376"/>
                    </a:cubicBezTo>
                    <a:lnTo>
                      <a:pt x="1279006" y="995166"/>
                    </a:lnTo>
                    <a:cubicBezTo>
                      <a:pt x="1279006" y="1011179"/>
                      <a:pt x="1272645" y="1026536"/>
                      <a:pt x="1261323" y="1037858"/>
                    </a:cubicBezTo>
                    <a:cubicBezTo>
                      <a:pt x="1250000" y="1049181"/>
                      <a:pt x="1234643" y="1055542"/>
                      <a:pt x="1218631" y="1055542"/>
                    </a:cubicBezTo>
                    <a:lnTo>
                      <a:pt x="60376" y="1055542"/>
                    </a:lnTo>
                    <a:cubicBezTo>
                      <a:pt x="44363" y="1055542"/>
                      <a:pt x="29006" y="1049181"/>
                      <a:pt x="17684" y="1037858"/>
                    </a:cubicBezTo>
                    <a:cubicBezTo>
                      <a:pt x="6361" y="1026536"/>
                      <a:pt x="0" y="1011179"/>
                      <a:pt x="0" y="995166"/>
                    </a:cubicBezTo>
                    <a:lnTo>
                      <a:pt x="0" y="60376"/>
                    </a:lnTo>
                    <a:cubicBezTo>
                      <a:pt x="0" y="44363"/>
                      <a:pt x="6361" y="29006"/>
                      <a:pt x="17684" y="17684"/>
                    </a:cubicBezTo>
                    <a:cubicBezTo>
                      <a:pt x="29006" y="6361"/>
                      <a:pt x="44363" y="0"/>
                      <a:pt x="60376" y="0"/>
                    </a:cubicBezTo>
                    <a:close/>
                  </a:path>
                </a:pathLst>
              </a:custGeom>
              <a:solidFill>
                <a:srgbClr val="D9D9E3"/>
              </a:solidFill>
            </p:spPr>
          </p:sp>
          <p:sp>
            <p:nvSpPr>
              <p:cNvPr name="TextBox 14" id="14"/>
              <p:cNvSpPr txBox="true"/>
              <p:nvPr/>
            </p:nvSpPr>
            <p:spPr>
              <a:xfrm>
                <a:off x="0" y="-38100"/>
                <a:ext cx="1279006" cy="1093642"/>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501205" y="342964"/>
              <a:ext cx="5152569" cy="552762"/>
            </a:xfrm>
            <a:prstGeom prst="rect">
              <a:avLst/>
            </a:prstGeom>
          </p:spPr>
          <p:txBody>
            <a:bodyPr anchor="t" rtlCol="false" tIns="0" lIns="0" bIns="0" rIns="0">
              <a:spAutoFit/>
            </a:bodyPr>
            <a:lstStyle/>
            <a:p>
              <a:pPr algn="ctr" marL="0" indent="0" lvl="0">
                <a:lnSpc>
                  <a:spcPts val="3489"/>
                </a:lnSpc>
                <a:spcBef>
                  <a:spcPct val="0"/>
                </a:spcBef>
              </a:pPr>
              <a:r>
                <a:rPr lang="en-US" b="true" sz="2492" spc="-62">
                  <a:solidFill>
                    <a:srgbClr val="2C3866"/>
                  </a:solidFill>
                  <a:latin typeface="Bricolage Grotesque Bold"/>
                  <a:ea typeface="Bricolage Grotesque Bold"/>
                  <a:cs typeface="Bricolage Grotesque Bold"/>
                  <a:sym typeface="Bricolage Grotesque Bold"/>
                </a:rPr>
                <a:t>Jaminan</a:t>
              </a:r>
            </a:p>
          </p:txBody>
        </p:sp>
        <p:sp>
          <p:nvSpPr>
            <p:cNvPr name="TextBox 16" id="16"/>
            <p:cNvSpPr txBox="true"/>
            <p:nvPr/>
          </p:nvSpPr>
          <p:spPr>
            <a:xfrm rot="0">
              <a:off x="501205" y="1190244"/>
              <a:ext cx="5152569" cy="3530617"/>
            </a:xfrm>
            <a:prstGeom prst="rect">
              <a:avLst/>
            </a:prstGeom>
          </p:spPr>
          <p:txBody>
            <a:bodyPr anchor="t" rtlCol="false" tIns="0" lIns="0" bIns="0" rIns="0">
              <a:spAutoFit/>
            </a:bodyPr>
            <a:lstStyle/>
            <a:p>
              <a:pPr algn="ctr">
                <a:lnSpc>
                  <a:spcPts val="2379"/>
                </a:lnSpc>
              </a:pPr>
              <a:r>
                <a:rPr lang="en-US" sz="1873" spc="-46">
                  <a:solidFill>
                    <a:srgbClr val="2C3866"/>
                  </a:solidFill>
                  <a:latin typeface="Bricolage Grotesque"/>
                  <a:ea typeface="Bricolage Grotesque"/>
                  <a:cs typeface="Bricolage Grotesque"/>
                  <a:sym typeface="Bricolage Grotesque"/>
                </a:rPr>
                <a:t>Adanya jaminan yang disediakan oleh pelamar meningkatkan kemungkinan persetujuan kredit.</a:t>
              </a:r>
            </a:p>
            <a:p>
              <a:pPr algn="ctr">
                <a:lnSpc>
                  <a:spcPts val="2379"/>
                </a:lnSpc>
              </a:pPr>
            </a:p>
            <a:p>
              <a:pPr algn="l" marL="404511" indent="-202256" lvl="1">
                <a:lnSpc>
                  <a:spcPts val="2379"/>
                </a:lnSpc>
                <a:buFont typeface="Arial"/>
                <a:buChar char="•"/>
              </a:pPr>
              <a:r>
                <a:rPr lang="en-US" sz="1873" spc="-46">
                  <a:solidFill>
                    <a:srgbClr val="2C3866"/>
                  </a:solidFill>
                  <a:latin typeface="Bricolage Grotesque"/>
                  <a:ea typeface="Bricolage Grotesque"/>
                  <a:cs typeface="Bricolage Grotesque"/>
                  <a:sym typeface="Bricolage Grotesque"/>
                </a:rPr>
                <a:t>Rumah: 3 poin</a:t>
              </a:r>
            </a:p>
            <a:p>
              <a:pPr algn="l" marL="404511" indent="-202256" lvl="1">
                <a:lnSpc>
                  <a:spcPts val="2379"/>
                </a:lnSpc>
                <a:buFont typeface="Arial"/>
                <a:buChar char="•"/>
              </a:pPr>
              <a:r>
                <a:rPr lang="en-US" sz="1873" spc="-46">
                  <a:solidFill>
                    <a:srgbClr val="2C3866"/>
                  </a:solidFill>
                  <a:latin typeface="Bricolage Grotesque"/>
                  <a:ea typeface="Bricolage Grotesque"/>
                  <a:cs typeface="Bricolage Grotesque"/>
                  <a:sym typeface="Bricolage Grotesque"/>
                </a:rPr>
                <a:t>Mobil: 2 poin</a:t>
              </a:r>
            </a:p>
            <a:p>
              <a:pPr algn="l" marL="404511" indent="-202256" lvl="1">
                <a:lnSpc>
                  <a:spcPts val="2379"/>
                </a:lnSpc>
                <a:buFont typeface="Arial"/>
                <a:buChar char="•"/>
              </a:pPr>
              <a:r>
                <a:rPr lang="en-US" sz="1873" spc="-46">
                  <a:solidFill>
                    <a:srgbClr val="2C3866"/>
                  </a:solidFill>
                  <a:latin typeface="Bricolage Grotesque"/>
                  <a:ea typeface="Bricolage Grotesque"/>
                  <a:cs typeface="Bricolage Grotesque"/>
                  <a:sym typeface="Bricolage Grotesque"/>
                </a:rPr>
                <a:t>Sepeda Motor: 1 poin</a:t>
              </a:r>
            </a:p>
            <a:p>
              <a:pPr algn="l" marL="404511" indent="-202256" lvl="1">
                <a:lnSpc>
                  <a:spcPts val="2379"/>
                </a:lnSpc>
                <a:buFont typeface="Arial"/>
                <a:buChar char="•"/>
              </a:pPr>
              <a:r>
                <a:rPr lang="en-US" sz="1873" spc="-46">
                  <a:solidFill>
                    <a:srgbClr val="2C3866"/>
                  </a:solidFill>
                  <a:latin typeface="Bricolage Grotesque"/>
                  <a:ea typeface="Bricolage Grotesque"/>
                  <a:cs typeface="Bricolage Grotesque"/>
                  <a:sym typeface="Bricolage Grotesque"/>
                </a:rPr>
                <a:t>Tidak Ada: 0 poin</a:t>
              </a:r>
            </a:p>
            <a:p>
              <a:pPr algn="l" marL="0" indent="0" lvl="0">
                <a:lnSpc>
                  <a:spcPts val="2379"/>
                </a:lnSpc>
              </a:pPr>
            </a:p>
          </p:txBody>
        </p:sp>
      </p:grpSp>
      <p:sp>
        <p:nvSpPr>
          <p:cNvPr name="Freeform 17" id="17"/>
          <p:cNvSpPr/>
          <p:nvPr/>
        </p:nvSpPr>
        <p:spPr>
          <a:xfrm flipH="false" flipV="false" rot="0">
            <a:off x="13167748" y="390165"/>
            <a:ext cx="2776844" cy="5574410"/>
          </a:xfrm>
          <a:custGeom>
            <a:avLst/>
            <a:gdLst/>
            <a:ahLst/>
            <a:cxnLst/>
            <a:rect r="r" b="b" t="t" l="l"/>
            <a:pathLst>
              <a:path h="5574410" w="2776844">
                <a:moveTo>
                  <a:pt x="0" y="0"/>
                </a:moveTo>
                <a:lnTo>
                  <a:pt x="2776843" y="0"/>
                </a:lnTo>
                <a:lnTo>
                  <a:pt x="2776843" y="5574410"/>
                </a:lnTo>
                <a:lnTo>
                  <a:pt x="0" y="55744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12490975" y="1604942"/>
            <a:ext cx="4130388" cy="2500762"/>
          </a:xfrm>
          <a:custGeom>
            <a:avLst/>
            <a:gdLst/>
            <a:ahLst/>
            <a:cxnLst/>
            <a:rect r="r" b="b" t="t" l="l"/>
            <a:pathLst>
              <a:path h="2500762" w="4130388">
                <a:moveTo>
                  <a:pt x="0" y="0"/>
                </a:moveTo>
                <a:lnTo>
                  <a:pt x="4130388" y="0"/>
                </a:lnTo>
                <a:lnTo>
                  <a:pt x="4130388" y="2500762"/>
                </a:lnTo>
                <a:lnTo>
                  <a:pt x="0" y="25007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9" id="19"/>
          <p:cNvGrpSpPr/>
          <p:nvPr/>
        </p:nvGrpSpPr>
        <p:grpSpPr>
          <a:xfrm rot="0">
            <a:off x="12147835" y="4099204"/>
            <a:ext cx="4976881" cy="5883124"/>
            <a:chOff x="0" y="0"/>
            <a:chExt cx="1431078" cy="1691664"/>
          </a:xfrm>
        </p:grpSpPr>
        <p:sp>
          <p:nvSpPr>
            <p:cNvPr name="Freeform 20" id="20"/>
            <p:cNvSpPr/>
            <p:nvPr/>
          </p:nvSpPr>
          <p:spPr>
            <a:xfrm flipH="false" flipV="false" rot="0">
              <a:off x="0" y="0"/>
              <a:ext cx="1431078" cy="1691664"/>
            </a:xfrm>
            <a:custGeom>
              <a:avLst/>
              <a:gdLst/>
              <a:ahLst/>
              <a:cxnLst/>
              <a:rect r="r" b="b" t="t" l="l"/>
              <a:pathLst>
                <a:path h="1691664" w="1431078">
                  <a:moveTo>
                    <a:pt x="56001" y="0"/>
                  </a:moveTo>
                  <a:lnTo>
                    <a:pt x="1375078" y="0"/>
                  </a:lnTo>
                  <a:cubicBezTo>
                    <a:pt x="1406006" y="0"/>
                    <a:pt x="1431078" y="25072"/>
                    <a:pt x="1431078" y="56001"/>
                  </a:cubicBezTo>
                  <a:lnTo>
                    <a:pt x="1431078" y="1635664"/>
                  </a:lnTo>
                  <a:cubicBezTo>
                    <a:pt x="1431078" y="1666592"/>
                    <a:pt x="1406006" y="1691664"/>
                    <a:pt x="1375078" y="1691664"/>
                  </a:cubicBezTo>
                  <a:lnTo>
                    <a:pt x="56001" y="1691664"/>
                  </a:lnTo>
                  <a:cubicBezTo>
                    <a:pt x="25072" y="1691664"/>
                    <a:pt x="0" y="1666592"/>
                    <a:pt x="0" y="1635664"/>
                  </a:cubicBezTo>
                  <a:lnTo>
                    <a:pt x="0" y="56001"/>
                  </a:lnTo>
                  <a:cubicBezTo>
                    <a:pt x="0" y="25072"/>
                    <a:pt x="25072" y="0"/>
                    <a:pt x="56001" y="0"/>
                  </a:cubicBezTo>
                  <a:close/>
                </a:path>
              </a:pathLst>
            </a:custGeom>
            <a:solidFill>
              <a:srgbClr val="D9D9E3"/>
            </a:solidFill>
          </p:spPr>
        </p:sp>
        <p:sp>
          <p:nvSpPr>
            <p:cNvPr name="TextBox 21" id="21"/>
            <p:cNvSpPr txBox="true"/>
            <p:nvPr/>
          </p:nvSpPr>
          <p:spPr>
            <a:xfrm>
              <a:off x="0" y="-38100"/>
              <a:ext cx="1431078" cy="1729764"/>
            </a:xfrm>
            <a:prstGeom prst="rect">
              <a:avLst/>
            </a:prstGeom>
          </p:spPr>
          <p:txBody>
            <a:bodyPr anchor="ctr" rtlCol="false" tIns="48949" lIns="48949" bIns="48949" rIns="48949"/>
            <a:lstStyle/>
            <a:p>
              <a:pPr algn="ctr">
                <a:lnSpc>
                  <a:spcPts val="2659"/>
                </a:lnSpc>
              </a:pPr>
            </a:p>
          </p:txBody>
        </p:sp>
      </p:grpSp>
      <p:sp>
        <p:nvSpPr>
          <p:cNvPr name="TextBox 22" id="22"/>
          <p:cNvSpPr txBox="true"/>
          <p:nvPr/>
        </p:nvSpPr>
        <p:spPr>
          <a:xfrm rot="0">
            <a:off x="12553106" y="4333846"/>
            <a:ext cx="4166338" cy="838723"/>
          </a:xfrm>
          <a:prstGeom prst="rect">
            <a:avLst/>
          </a:prstGeom>
        </p:spPr>
        <p:txBody>
          <a:bodyPr anchor="t" rtlCol="false" tIns="0" lIns="0" bIns="0" rIns="0">
            <a:spAutoFit/>
          </a:bodyPr>
          <a:lstStyle/>
          <a:p>
            <a:pPr algn="ctr" marL="0" indent="0" lvl="0">
              <a:lnSpc>
                <a:spcPts val="3362"/>
              </a:lnSpc>
              <a:spcBef>
                <a:spcPct val="0"/>
              </a:spcBef>
            </a:pPr>
            <a:r>
              <a:rPr lang="en-US" b="true" sz="2401" spc="-60">
                <a:solidFill>
                  <a:srgbClr val="2C3866"/>
                </a:solidFill>
                <a:latin typeface="Bricolage Grotesque Bold"/>
                <a:ea typeface="Bricolage Grotesque Bold"/>
                <a:cs typeface="Bricolage Grotesque Bold"/>
                <a:sym typeface="Bricolage Grotesque Bold"/>
              </a:rPr>
              <a:t>Rasio Pinjaman terhadap Penghasilan</a:t>
            </a:r>
          </a:p>
        </p:txBody>
      </p:sp>
      <p:sp>
        <p:nvSpPr>
          <p:cNvPr name="TextBox 23" id="23"/>
          <p:cNvSpPr txBox="true"/>
          <p:nvPr/>
        </p:nvSpPr>
        <p:spPr>
          <a:xfrm rot="0">
            <a:off x="12553106" y="5373241"/>
            <a:ext cx="4166338" cy="3986213"/>
          </a:xfrm>
          <a:prstGeom prst="rect">
            <a:avLst/>
          </a:prstGeom>
        </p:spPr>
        <p:txBody>
          <a:bodyPr anchor="t" rtlCol="false" tIns="0" lIns="0" bIns="0" rIns="0">
            <a:spAutoFit/>
          </a:bodyPr>
          <a:lstStyle/>
          <a:p>
            <a:pPr algn="just">
              <a:lnSpc>
                <a:spcPts val="2292"/>
              </a:lnSpc>
            </a:pPr>
            <a:r>
              <a:rPr lang="en-US" sz="1805" spc="-45">
                <a:solidFill>
                  <a:srgbClr val="2C3866"/>
                </a:solidFill>
                <a:latin typeface="Bricolage Grotesque"/>
                <a:ea typeface="Bricolage Grotesque"/>
                <a:cs typeface="Bricolage Grotesque"/>
                <a:sym typeface="Bricolage Grotesque"/>
              </a:rPr>
              <a:t>Rasio ini mengukur perbandingan antara jumlah pinjaman dan penghasilan pelamar. Rasio yang lebih rendah menunjukkan kemampuan yang lebih baik untuk melunasi pinjaman, sedangkan rasio yang tinggi menandakan risiko finansial yang lebih besar.</a:t>
            </a:r>
          </a:p>
          <a:p>
            <a:pPr algn="just">
              <a:lnSpc>
                <a:spcPts val="2292"/>
              </a:lnSpc>
            </a:pPr>
          </a:p>
          <a:p>
            <a:pPr algn="l" marL="389771" indent="-194885" lvl="1">
              <a:lnSpc>
                <a:spcPts val="2292"/>
              </a:lnSpc>
              <a:buFont typeface="Arial"/>
              <a:buChar char="•"/>
            </a:pPr>
            <a:r>
              <a:rPr lang="en-US" sz="1805" spc="-45">
                <a:solidFill>
                  <a:srgbClr val="2C3866"/>
                </a:solidFill>
                <a:latin typeface="Bricolage Grotesque"/>
                <a:ea typeface="Bricolage Grotesque"/>
                <a:cs typeface="Bricolage Grotesque"/>
                <a:sym typeface="Bricolage Grotesque"/>
              </a:rPr>
              <a:t>Rasio ≤ 0.3: 5 poin</a:t>
            </a:r>
          </a:p>
          <a:p>
            <a:pPr algn="l" marL="389771" indent="-194885" lvl="1">
              <a:lnSpc>
                <a:spcPts val="2292"/>
              </a:lnSpc>
              <a:buFont typeface="Arial"/>
              <a:buChar char="•"/>
            </a:pPr>
            <a:r>
              <a:rPr lang="en-US" sz="1805" spc="-45">
                <a:solidFill>
                  <a:srgbClr val="2C3866"/>
                </a:solidFill>
                <a:latin typeface="Bricolage Grotesque"/>
                <a:ea typeface="Bricolage Grotesque"/>
                <a:cs typeface="Bricolage Grotesque"/>
                <a:sym typeface="Bricolage Grotesque"/>
              </a:rPr>
              <a:t>Rasio &gt; 0.3 dan ≤ 0.5: 3 poin</a:t>
            </a:r>
          </a:p>
          <a:p>
            <a:pPr algn="l" marL="389771" indent="-194885" lvl="1">
              <a:lnSpc>
                <a:spcPts val="2292"/>
              </a:lnSpc>
              <a:buFont typeface="Arial"/>
              <a:buChar char="•"/>
            </a:pPr>
            <a:r>
              <a:rPr lang="en-US" sz="1805" spc="-45">
                <a:solidFill>
                  <a:srgbClr val="2C3866"/>
                </a:solidFill>
                <a:latin typeface="Bricolage Grotesque"/>
                <a:ea typeface="Bricolage Grotesque"/>
                <a:cs typeface="Bricolage Grotesque"/>
                <a:sym typeface="Bricolage Grotesque"/>
              </a:rPr>
              <a:t>Rasio &gt; 0.5 dan ≤ 0.7: 1 poin</a:t>
            </a:r>
          </a:p>
          <a:p>
            <a:pPr algn="l" marL="389771" indent="-194885" lvl="1">
              <a:lnSpc>
                <a:spcPts val="2292"/>
              </a:lnSpc>
              <a:buFont typeface="Arial"/>
              <a:buChar char="•"/>
            </a:pPr>
            <a:r>
              <a:rPr lang="en-US" sz="1805" spc="-45">
                <a:solidFill>
                  <a:srgbClr val="2C3866"/>
                </a:solidFill>
                <a:latin typeface="Bricolage Grotesque"/>
                <a:ea typeface="Bricolage Grotesque"/>
                <a:cs typeface="Bricolage Grotesque"/>
                <a:sym typeface="Bricolage Grotesque"/>
              </a:rPr>
              <a:t>Rasio &gt; 0.7: -2 poin (penalti)</a:t>
            </a:r>
          </a:p>
          <a:p>
            <a:pPr algn="l">
              <a:lnSpc>
                <a:spcPts val="2292"/>
              </a:lnSpc>
            </a:pPr>
          </a:p>
        </p:txBody>
      </p:sp>
      <p:grpSp>
        <p:nvGrpSpPr>
          <p:cNvPr name="Group 24" id="24"/>
          <p:cNvGrpSpPr/>
          <p:nvPr/>
        </p:nvGrpSpPr>
        <p:grpSpPr>
          <a:xfrm rot="0">
            <a:off x="6345730" y="4105704"/>
            <a:ext cx="5165097" cy="5876624"/>
            <a:chOff x="0" y="0"/>
            <a:chExt cx="6886797" cy="7835499"/>
          </a:xfrm>
        </p:grpSpPr>
        <p:grpSp>
          <p:nvGrpSpPr>
            <p:cNvPr name="Group 25" id="25"/>
            <p:cNvGrpSpPr/>
            <p:nvPr/>
          </p:nvGrpSpPr>
          <p:grpSpPr>
            <a:xfrm rot="0">
              <a:off x="0" y="0"/>
              <a:ext cx="6886797" cy="7835499"/>
              <a:chOff x="0" y="0"/>
              <a:chExt cx="1431078" cy="1628219"/>
            </a:xfrm>
          </p:grpSpPr>
          <p:sp>
            <p:nvSpPr>
              <p:cNvPr name="Freeform 26" id="26"/>
              <p:cNvSpPr/>
              <p:nvPr/>
            </p:nvSpPr>
            <p:spPr>
              <a:xfrm flipH="false" flipV="false" rot="0">
                <a:off x="0" y="0"/>
                <a:ext cx="1431078" cy="1628219"/>
              </a:xfrm>
              <a:custGeom>
                <a:avLst/>
                <a:gdLst/>
                <a:ahLst/>
                <a:cxnLst/>
                <a:rect r="r" b="b" t="t" l="l"/>
                <a:pathLst>
                  <a:path h="1628219" w="1431078">
                    <a:moveTo>
                      <a:pt x="53960" y="0"/>
                    </a:moveTo>
                    <a:lnTo>
                      <a:pt x="1377118" y="0"/>
                    </a:lnTo>
                    <a:cubicBezTo>
                      <a:pt x="1391430" y="0"/>
                      <a:pt x="1405154" y="5685"/>
                      <a:pt x="1415274" y="15805"/>
                    </a:cubicBezTo>
                    <a:cubicBezTo>
                      <a:pt x="1425393" y="25924"/>
                      <a:pt x="1431078" y="39649"/>
                      <a:pt x="1431078" y="53960"/>
                    </a:cubicBezTo>
                    <a:lnTo>
                      <a:pt x="1431078" y="1574259"/>
                    </a:lnTo>
                    <a:cubicBezTo>
                      <a:pt x="1431078" y="1604060"/>
                      <a:pt x="1406920" y="1628219"/>
                      <a:pt x="1377118" y="1628219"/>
                    </a:cubicBezTo>
                    <a:lnTo>
                      <a:pt x="53960" y="1628219"/>
                    </a:lnTo>
                    <a:cubicBezTo>
                      <a:pt x="39649" y="1628219"/>
                      <a:pt x="25924" y="1622534"/>
                      <a:pt x="15805" y="1612414"/>
                    </a:cubicBezTo>
                    <a:cubicBezTo>
                      <a:pt x="5685" y="1602295"/>
                      <a:pt x="0" y="1588570"/>
                      <a:pt x="0" y="1574259"/>
                    </a:cubicBezTo>
                    <a:lnTo>
                      <a:pt x="0" y="53960"/>
                    </a:lnTo>
                    <a:cubicBezTo>
                      <a:pt x="0" y="39649"/>
                      <a:pt x="5685" y="25924"/>
                      <a:pt x="15805" y="15805"/>
                    </a:cubicBezTo>
                    <a:cubicBezTo>
                      <a:pt x="25924" y="5685"/>
                      <a:pt x="39649" y="0"/>
                      <a:pt x="53960" y="0"/>
                    </a:cubicBezTo>
                    <a:close/>
                  </a:path>
                </a:pathLst>
              </a:custGeom>
              <a:solidFill>
                <a:srgbClr val="D9D9E3"/>
              </a:solidFill>
            </p:spPr>
          </p:sp>
          <p:sp>
            <p:nvSpPr>
              <p:cNvPr name="TextBox 27" id="27"/>
              <p:cNvSpPr txBox="true"/>
              <p:nvPr/>
            </p:nvSpPr>
            <p:spPr>
              <a:xfrm>
                <a:off x="0" y="-38100"/>
                <a:ext cx="1431078" cy="1666319"/>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560797" y="342964"/>
              <a:ext cx="5765202" cy="552762"/>
            </a:xfrm>
            <a:prstGeom prst="rect">
              <a:avLst/>
            </a:prstGeom>
          </p:spPr>
          <p:txBody>
            <a:bodyPr anchor="t" rtlCol="false" tIns="0" lIns="0" bIns="0" rIns="0">
              <a:spAutoFit/>
            </a:bodyPr>
            <a:lstStyle/>
            <a:p>
              <a:pPr algn="ctr" marL="0" indent="0" lvl="0">
                <a:lnSpc>
                  <a:spcPts val="3489"/>
                </a:lnSpc>
                <a:spcBef>
                  <a:spcPct val="0"/>
                </a:spcBef>
              </a:pPr>
              <a:r>
                <a:rPr lang="en-US" b="true" sz="2492" spc="-62">
                  <a:solidFill>
                    <a:srgbClr val="2C3866"/>
                  </a:solidFill>
                  <a:latin typeface="Bricolage Grotesque Bold"/>
                  <a:ea typeface="Bricolage Grotesque Bold"/>
                  <a:cs typeface="Bricolage Grotesque Bold"/>
                  <a:sym typeface="Bricolage Grotesque Bold"/>
                </a:rPr>
                <a:t>Penghasilan</a:t>
              </a:r>
            </a:p>
          </p:txBody>
        </p:sp>
        <p:sp>
          <p:nvSpPr>
            <p:cNvPr name="TextBox 29" id="29"/>
            <p:cNvSpPr txBox="true"/>
            <p:nvPr/>
          </p:nvSpPr>
          <p:spPr>
            <a:xfrm rot="0">
              <a:off x="560797" y="1190244"/>
              <a:ext cx="5765202" cy="6286517"/>
            </a:xfrm>
            <a:prstGeom prst="rect">
              <a:avLst/>
            </a:prstGeom>
          </p:spPr>
          <p:txBody>
            <a:bodyPr anchor="t" rtlCol="false" tIns="0" lIns="0" bIns="0" rIns="0">
              <a:spAutoFit/>
            </a:bodyPr>
            <a:lstStyle/>
            <a:p>
              <a:pPr algn="ctr">
                <a:lnSpc>
                  <a:spcPts val="2379"/>
                </a:lnSpc>
              </a:pPr>
              <a:r>
                <a:rPr lang="en-US" sz="1873" spc="-46">
                  <a:solidFill>
                    <a:srgbClr val="2C3866"/>
                  </a:solidFill>
                  <a:latin typeface="Bricolage Grotesque"/>
                  <a:ea typeface="Bricolage Grotesque"/>
                  <a:cs typeface="Bricolage Grotesque"/>
                  <a:sym typeface="Bricolage Grotesque"/>
                </a:rPr>
                <a:t>Penghasilan bulanan pelamar menjadi indikator kemampuan finansial untuk melunasi kredit.</a:t>
              </a:r>
            </a:p>
            <a:p>
              <a:pPr algn="ctr">
                <a:lnSpc>
                  <a:spcPts val="2379"/>
                </a:lnSpc>
              </a:pPr>
            </a:p>
            <a:p>
              <a:pPr algn="l" marL="404511" indent="-202256" lvl="1">
                <a:lnSpc>
                  <a:spcPts val="2379"/>
                </a:lnSpc>
                <a:buFont typeface="Arial"/>
                <a:buChar char="•"/>
              </a:pPr>
              <a:r>
                <a:rPr lang="en-US" sz="1873" spc="-46">
                  <a:solidFill>
                    <a:srgbClr val="2C3866"/>
                  </a:solidFill>
                  <a:latin typeface="Bricolage Grotesque"/>
                  <a:ea typeface="Bricolage Grotesque"/>
                  <a:cs typeface="Bricolage Grotesque"/>
                  <a:sym typeface="Bricolage Grotesque"/>
                </a:rPr>
                <a:t>Penghasilan ≥ 10.000.000: 8 poin</a:t>
              </a:r>
            </a:p>
            <a:p>
              <a:pPr algn="l" marL="404511" indent="-202256" lvl="1">
                <a:lnSpc>
                  <a:spcPts val="2379"/>
                </a:lnSpc>
                <a:buFont typeface="Arial"/>
                <a:buChar char="•"/>
              </a:pPr>
              <a:r>
                <a:rPr lang="en-US" sz="1873" spc="-46">
                  <a:solidFill>
                    <a:srgbClr val="2C3866"/>
                  </a:solidFill>
                  <a:latin typeface="Bricolage Grotesque"/>
                  <a:ea typeface="Bricolage Grotesque"/>
                  <a:cs typeface="Bricolage Grotesque"/>
                  <a:sym typeface="Bricolage Grotesque"/>
                </a:rPr>
                <a:t>Penghasilan ≥ 5.000.000 dan &lt; 10.000.000: 6 poin</a:t>
              </a:r>
            </a:p>
            <a:p>
              <a:pPr algn="l" marL="404511" indent="-202256" lvl="1">
                <a:lnSpc>
                  <a:spcPts val="2379"/>
                </a:lnSpc>
                <a:buFont typeface="Arial"/>
                <a:buChar char="•"/>
              </a:pPr>
              <a:r>
                <a:rPr lang="en-US" sz="1873" spc="-46">
                  <a:solidFill>
                    <a:srgbClr val="2C3866"/>
                  </a:solidFill>
                  <a:latin typeface="Bricolage Grotesque"/>
                  <a:ea typeface="Bricolage Grotesque"/>
                  <a:cs typeface="Bricolage Grotesque"/>
                  <a:sym typeface="Bricolage Grotesque"/>
                </a:rPr>
                <a:t>Penghasilan ≥ 3.000.000 dan &lt; 5.000.000: 4 poin</a:t>
              </a:r>
            </a:p>
            <a:p>
              <a:pPr algn="l" marL="404511" indent="-202256" lvl="1">
                <a:lnSpc>
                  <a:spcPts val="2379"/>
                </a:lnSpc>
                <a:buFont typeface="Arial"/>
                <a:buChar char="•"/>
              </a:pPr>
              <a:r>
                <a:rPr lang="en-US" sz="1873" spc="-46">
                  <a:solidFill>
                    <a:srgbClr val="2C3866"/>
                  </a:solidFill>
                  <a:latin typeface="Bricolage Grotesque"/>
                  <a:ea typeface="Bricolage Grotesque"/>
                  <a:cs typeface="Bricolage Grotesque"/>
                  <a:sym typeface="Bricolage Grotesque"/>
                </a:rPr>
                <a:t>Penghasilan ≥ 2.000.000 dan &lt; 3.000.000: 2 poin</a:t>
              </a:r>
            </a:p>
            <a:p>
              <a:pPr algn="l" marL="404511" indent="-202256" lvl="1">
                <a:lnSpc>
                  <a:spcPts val="2379"/>
                </a:lnSpc>
                <a:buFont typeface="Arial"/>
                <a:buChar char="•"/>
              </a:pPr>
              <a:r>
                <a:rPr lang="en-US" sz="1873" spc="-46">
                  <a:solidFill>
                    <a:srgbClr val="2C3866"/>
                  </a:solidFill>
                  <a:latin typeface="Bricolage Grotesque"/>
                  <a:ea typeface="Bricolage Grotesque"/>
                  <a:cs typeface="Bricolage Grotesque"/>
                  <a:sym typeface="Bricolage Grotesque"/>
                </a:rPr>
                <a:t>Penghasilan ≥ 1.000.000 dan &lt; 2.000.000: 1 poin</a:t>
              </a:r>
            </a:p>
            <a:p>
              <a:pPr algn="l" marL="404511" indent="-202256" lvl="1">
                <a:lnSpc>
                  <a:spcPts val="2379"/>
                </a:lnSpc>
                <a:buFont typeface="Arial"/>
                <a:buChar char="•"/>
              </a:pPr>
              <a:r>
                <a:rPr lang="en-US" sz="1873" spc="-46">
                  <a:solidFill>
                    <a:srgbClr val="2C3866"/>
                  </a:solidFill>
                  <a:latin typeface="Bricolage Grotesque"/>
                  <a:ea typeface="Bricolage Grotesque"/>
                  <a:cs typeface="Bricolage Grotesque"/>
                  <a:sym typeface="Bricolage Grotesque"/>
                </a:rPr>
                <a:t>Penghasilan &lt; 1.000.000: 0 poin</a:t>
              </a:r>
            </a:p>
            <a:p>
              <a:pPr algn="l">
                <a:lnSpc>
                  <a:spcPts val="2379"/>
                </a:lnSpc>
              </a:pPr>
            </a:p>
            <a:p>
              <a:pPr algn="l" marL="0" indent="0" lvl="0">
                <a:lnSpc>
                  <a:spcPts val="2379"/>
                </a:lnSpc>
              </a:pPr>
            </a:p>
          </p:txBody>
        </p:sp>
      </p:grpSp>
      <p:grpSp>
        <p:nvGrpSpPr>
          <p:cNvPr name="Group 30" id="30"/>
          <p:cNvGrpSpPr/>
          <p:nvPr/>
        </p:nvGrpSpPr>
        <p:grpSpPr>
          <a:xfrm rot="0">
            <a:off x="5511236" y="603876"/>
            <a:ext cx="849648" cy="849648"/>
            <a:chOff x="0" y="0"/>
            <a:chExt cx="1132864" cy="1132864"/>
          </a:xfrm>
        </p:grpSpPr>
        <p:grpSp>
          <p:nvGrpSpPr>
            <p:cNvPr name="Group 31" id="31"/>
            <p:cNvGrpSpPr/>
            <p:nvPr/>
          </p:nvGrpSpPr>
          <p:grpSpPr>
            <a:xfrm rot="0">
              <a:off x="0" y="0"/>
              <a:ext cx="1132864" cy="1132864"/>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149146" y="0"/>
                    </a:moveTo>
                    <a:lnTo>
                      <a:pt x="663654" y="0"/>
                    </a:lnTo>
                    <a:cubicBezTo>
                      <a:pt x="746025" y="0"/>
                      <a:pt x="812800" y="66775"/>
                      <a:pt x="812800" y="149146"/>
                    </a:cubicBezTo>
                    <a:lnTo>
                      <a:pt x="812800" y="663654"/>
                    </a:lnTo>
                    <a:cubicBezTo>
                      <a:pt x="812800" y="746025"/>
                      <a:pt x="746025" y="812800"/>
                      <a:pt x="663654" y="812800"/>
                    </a:cubicBezTo>
                    <a:lnTo>
                      <a:pt x="149146" y="812800"/>
                    </a:lnTo>
                    <a:cubicBezTo>
                      <a:pt x="66775" y="812800"/>
                      <a:pt x="0" y="746025"/>
                      <a:pt x="0" y="663654"/>
                    </a:cubicBezTo>
                    <a:lnTo>
                      <a:pt x="0" y="149146"/>
                    </a:lnTo>
                    <a:cubicBezTo>
                      <a:pt x="0" y="66775"/>
                      <a:pt x="66775" y="0"/>
                      <a:pt x="149146" y="0"/>
                    </a:cubicBezTo>
                    <a:close/>
                  </a:path>
                </a:pathLst>
              </a:custGeom>
              <a:solidFill>
                <a:srgbClr val="6178CE"/>
              </a:solidFill>
            </p:spPr>
          </p:sp>
          <p:sp>
            <p:nvSpPr>
              <p:cNvPr name="TextBox 33" id="33"/>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34" id="34"/>
            <p:cNvSpPr/>
            <p:nvPr/>
          </p:nvSpPr>
          <p:spPr>
            <a:xfrm flipH="false" flipV="false" rot="0">
              <a:off x="174998" y="174998"/>
              <a:ext cx="782868" cy="782868"/>
            </a:xfrm>
            <a:custGeom>
              <a:avLst/>
              <a:gdLst/>
              <a:ahLst/>
              <a:cxnLst/>
              <a:rect r="r" b="b" t="t" l="l"/>
              <a:pathLst>
                <a:path h="782868" w="782868">
                  <a:moveTo>
                    <a:pt x="0" y="0"/>
                  </a:moveTo>
                  <a:lnTo>
                    <a:pt x="782868" y="0"/>
                  </a:lnTo>
                  <a:lnTo>
                    <a:pt x="782868" y="782868"/>
                  </a:lnTo>
                  <a:lnTo>
                    <a:pt x="0" y="78286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grpSp>
        <p:nvGrpSpPr>
          <p:cNvPr name="Group 35" id="35"/>
          <p:cNvGrpSpPr/>
          <p:nvPr/>
        </p:nvGrpSpPr>
        <p:grpSpPr>
          <a:xfrm rot="0">
            <a:off x="9161346" y="2693342"/>
            <a:ext cx="872805" cy="872805"/>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204014" y="0"/>
                  </a:moveTo>
                  <a:lnTo>
                    <a:pt x="608786" y="0"/>
                  </a:lnTo>
                  <a:cubicBezTo>
                    <a:pt x="662894" y="0"/>
                    <a:pt x="714786" y="21494"/>
                    <a:pt x="753046" y="59754"/>
                  </a:cubicBezTo>
                  <a:cubicBezTo>
                    <a:pt x="791306" y="98014"/>
                    <a:pt x="812800" y="149906"/>
                    <a:pt x="812800" y="204014"/>
                  </a:cubicBezTo>
                  <a:lnTo>
                    <a:pt x="812800" y="608786"/>
                  </a:lnTo>
                  <a:cubicBezTo>
                    <a:pt x="812800" y="662894"/>
                    <a:pt x="791306" y="714786"/>
                    <a:pt x="753046" y="753046"/>
                  </a:cubicBezTo>
                  <a:cubicBezTo>
                    <a:pt x="714786" y="791306"/>
                    <a:pt x="662894" y="812800"/>
                    <a:pt x="608786" y="812800"/>
                  </a:cubicBezTo>
                  <a:lnTo>
                    <a:pt x="204014" y="812800"/>
                  </a:lnTo>
                  <a:cubicBezTo>
                    <a:pt x="149906" y="812800"/>
                    <a:pt x="98014" y="791306"/>
                    <a:pt x="59754" y="753046"/>
                  </a:cubicBezTo>
                  <a:cubicBezTo>
                    <a:pt x="21494" y="714786"/>
                    <a:pt x="0" y="662894"/>
                    <a:pt x="0" y="608786"/>
                  </a:cubicBezTo>
                  <a:lnTo>
                    <a:pt x="0" y="204014"/>
                  </a:lnTo>
                  <a:cubicBezTo>
                    <a:pt x="0" y="149906"/>
                    <a:pt x="21494" y="98014"/>
                    <a:pt x="59754" y="59754"/>
                  </a:cubicBezTo>
                  <a:cubicBezTo>
                    <a:pt x="98014" y="21494"/>
                    <a:pt x="149906" y="0"/>
                    <a:pt x="204014" y="0"/>
                  </a:cubicBezTo>
                  <a:close/>
                </a:path>
              </a:pathLst>
            </a:custGeom>
            <a:solidFill>
              <a:srgbClr val="6178CE"/>
            </a:solidFill>
          </p:spPr>
        </p:sp>
        <p:sp>
          <p:nvSpPr>
            <p:cNvPr name="TextBox 37" id="3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38" id="38"/>
          <p:cNvSpPr/>
          <p:nvPr/>
        </p:nvSpPr>
        <p:spPr>
          <a:xfrm flipH="false" flipV="false" rot="0">
            <a:off x="9315499" y="2840259"/>
            <a:ext cx="564498" cy="578972"/>
          </a:xfrm>
          <a:custGeom>
            <a:avLst/>
            <a:gdLst/>
            <a:ahLst/>
            <a:cxnLst/>
            <a:rect r="r" b="b" t="t" l="l"/>
            <a:pathLst>
              <a:path h="578972" w="564498">
                <a:moveTo>
                  <a:pt x="0" y="0"/>
                </a:moveTo>
                <a:lnTo>
                  <a:pt x="564498" y="0"/>
                </a:lnTo>
                <a:lnTo>
                  <a:pt x="564498" y="578972"/>
                </a:lnTo>
                <a:lnTo>
                  <a:pt x="0" y="57897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39" id="39"/>
          <p:cNvGrpSpPr/>
          <p:nvPr/>
        </p:nvGrpSpPr>
        <p:grpSpPr>
          <a:xfrm rot="0">
            <a:off x="5511236" y="3566147"/>
            <a:ext cx="980641" cy="980641"/>
            <a:chOff x="0" y="0"/>
            <a:chExt cx="1307522" cy="1307522"/>
          </a:xfrm>
        </p:grpSpPr>
        <p:grpSp>
          <p:nvGrpSpPr>
            <p:cNvPr name="Group 40" id="40"/>
            <p:cNvGrpSpPr/>
            <p:nvPr/>
          </p:nvGrpSpPr>
          <p:grpSpPr>
            <a:xfrm rot="0">
              <a:off x="0" y="0"/>
              <a:ext cx="1307522" cy="1307522"/>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108616" y="0"/>
                    </a:moveTo>
                    <a:lnTo>
                      <a:pt x="704184" y="0"/>
                    </a:lnTo>
                    <a:cubicBezTo>
                      <a:pt x="732990" y="0"/>
                      <a:pt x="760617" y="11443"/>
                      <a:pt x="780987" y="31813"/>
                    </a:cubicBezTo>
                    <a:cubicBezTo>
                      <a:pt x="801357" y="52183"/>
                      <a:pt x="812800" y="79810"/>
                      <a:pt x="812800" y="108616"/>
                    </a:cubicBezTo>
                    <a:lnTo>
                      <a:pt x="812800" y="704184"/>
                    </a:lnTo>
                    <a:cubicBezTo>
                      <a:pt x="812800" y="732990"/>
                      <a:pt x="801357" y="760617"/>
                      <a:pt x="780987" y="780987"/>
                    </a:cubicBezTo>
                    <a:cubicBezTo>
                      <a:pt x="760617" y="801357"/>
                      <a:pt x="732990" y="812800"/>
                      <a:pt x="704184" y="812800"/>
                    </a:cubicBezTo>
                    <a:lnTo>
                      <a:pt x="108616" y="812800"/>
                    </a:lnTo>
                    <a:cubicBezTo>
                      <a:pt x="79810" y="812800"/>
                      <a:pt x="52183" y="801357"/>
                      <a:pt x="31813" y="780987"/>
                    </a:cubicBezTo>
                    <a:cubicBezTo>
                      <a:pt x="11443" y="760617"/>
                      <a:pt x="0" y="732990"/>
                      <a:pt x="0" y="704184"/>
                    </a:cubicBezTo>
                    <a:lnTo>
                      <a:pt x="0" y="108616"/>
                    </a:lnTo>
                    <a:cubicBezTo>
                      <a:pt x="0" y="79810"/>
                      <a:pt x="11443" y="52183"/>
                      <a:pt x="31813" y="31813"/>
                    </a:cubicBezTo>
                    <a:cubicBezTo>
                      <a:pt x="52183" y="11443"/>
                      <a:pt x="79810" y="0"/>
                      <a:pt x="108616" y="0"/>
                    </a:cubicBezTo>
                    <a:close/>
                  </a:path>
                </a:pathLst>
              </a:custGeom>
              <a:solidFill>
                <a:srgbClr val="6178CE"/>
              </a:solidFill>
            </p:spPr>
          </p:sp>
          <p:sp>
            <p:nvSpPr>
              <p:cNvPr name="TextBox 42" id="42"/>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43" id="43"/>
            <p:cNvSpPr/>
            <p:nvPr/>
          </p:nvSpPr>
          <p:spPr>
            <a:xfrm flipH="false" flipV="false" rot="0">
              <a:off x="204731" y="269040"/>
              <a:ext cx="972337" cy="804388"/>
            </a:xfrm>
            <a:custGeom>
              <a:avLst/>
              <a:gdLst/>
              <a:ahLst/>
              <a:cxnLst/>
              <a:rect r="r" b="b" t="t" l="l"/>
              <a:pathLst>
                <a:path h="804388" w="972337">
                  <a:moveTo>
                    <a:pt x="0" y="0"/>
                  </a:moveTo>
                  <a:lnTo>
                    <a:pt x="972337" y="0"/>
                  </a:lnTo>
                  <a:lnTo>
                    <a:pt x="972337" y="804388"/>
                  </a:lnTo>
                  <a:lnTo>
                    <a:pt x="0" y="80438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C3866"/>
        </a:solidFill>
      </p:bgPr>
    </p:bg>
    <p:spTree>
      <p:nvGrpSpPr>
        <p:cNvPr id="1" name=""/>
        <p:cNvGrpSpPr/>
        <p:nvPr/>
      </p:nvGrpSpPr>
      <p:grpSpPr>
        <a:xfrm>
          <a:off x="0" y="0"/>
          <a:ext cx="0" cy="0"/>
          <a:chOff x="0" y="0"/>
          <a:chExt cx="0" cy="0"/>
        </a:xfrm>
      </p:grpSpPr>
      <p:sp>
        <p:nvSpPr>
          <p:cNvPr name="Freeform 2" id="2"/>
          <p:cNvSpPr/>
          <p:nvPr/>
        </p:nvSpPr>
        <p:spPr>
          <a:xfrm flipH="false" flipV="false" rot="0">
            <a:off x="-3514647" y="2199026"/>
            <a:ext cx="18051766" cy="12495975"/>
          </a:xfrm>
          <a:custGeom>
            <a:avLst/>
            <a:gdLst/>
            <a:ahLst/>
            <a:cxnLst/>
            <a:rect r="r" b="b" t="t" l="l"/>
            <a:pathLst>
              <a:path h="12495975" w="18051766">
                <a:moveTo>
                  <a:pt x="0" y="0"/>
                </a:moveTo>
                <a:lnTo>
                  <a:pt x="18051766" y="0"/>
                </a:lnTo>
                <a:lnTo>
                  <a:pt x="18051766" y="12495975"/>
                </a:lnTo>
                <a:lnTo>
                  <a:pt x="0" y="12495975"/>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8388424" y="-1904437"/>
            <a:ext cx="13794380" cy="13794380"/>
          </a:xfrm>
          <a:custGeom>
            <a:avLst/>
            <a:gdLst/>
            <a:ahLst/>
            <a:cxnLst/>
            <a:rect r="r" b="b" t="t" l="l"/>
            <a:pathLst>
              <a:path h="13794380" w="13794380">
                <a:moveTo>
                  <a:pt x="13794380" y="0"/>
                </a:moveTo>
                <a:lnTo>
                  <a:pt x="0" y="0"/>
                </a:lnTo>
                <a:lnTo>
                  <a:pt x="0" y="13794380"/>
                </a:lnTo>
                <a:lnTo>
                  <a:pt x="13794380" y="13794380"/>
                </a:lnTo>
                <a:lnTo>
                  <a:pt x="1379438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795503" y="4001002"/>
            <a:ext cx="4696994" cy="9429040"/>
          </a:xfrm>
          <a:custGeom>
            <a:avLst/>
            <a:gdLst/>
            <a:ahLst/>
            <a:cxnLst/>
            <a:rect r="r" b="b" t="t" l="l"/>
            <a:pathLst>
              <a:path h="9429040" w="4696994">
                <a:moveTo>
                  <a:pt x="0" y="0"/>
                </a:moveTo>
                <a:lnTo>
                  <a:pt x="4696994" y="0"/>
                </a:lnTo>
                <a:lnTo>
                  <a:pt x="4696994" y="9429039"/>
                </a:lnTo>
                <a:lnTo>
                  <a:pt x="0" y="94290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650752" y="6055781"/>
            <a:ext cx="6986495" cy="4230005"/>
          </a:xfrm>
          <a:custGeom>
            <a:avLst/>
            <a:gdLst/>
            <a:ahLst/>
            <a:cxnLst/>
            <a:rect r="r" b="b" t="t" l="l"/>
            <a:pathLst>
              <a:path h="4230005" w="6986495">
                <a:moveTo>
                  <a:pt x="0" y="0"/>
                </a:moveTo>
                <a:lnTo>
                  <a:pt x="6986496" y="0"/>
                </a:lnTo>
                <a:lnTo>
                  <a:pt x="6986496" y="4230006"/>
                </a:lnTo>
                <a:lnTo>
                  <a:pt x="0" y="42300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904274" y="4585972"/>
            <a:ext cx="4847976" cy="2190338"/>
          </a:xfrm>
          <a:prstGeom prst="rect">
            <a:avLst/>
          </a:prstGeom>
        </p:spPr>
        <p:txBody>
          <a:bodyPr anchor="t" rtlCol="false" tIns="0" lIns="0" bIns="0" rIns="0">
            <a:spAutoFit/>
          </a:bodyPr>
          <a:lstStyle/>
          <a:p>
            <a:pPr algn="l" marL="0" indent="0" lvl="0">
              <a:lnSpc>
                <a:spcPts val="4814"/>
              </a:lnSpc>
            </a:pPr>
            <a:r>
              <a:rPr lang="en-US" b="true" sz="6506" spc="-325">
                <a:solidFill>
                  <a:srgbClr val="D9D9E3"/>
                </a:solidFill>
                <a:latin typeface="Helvetica World Bold"/>
                <a:ea typeface="Helvetica World Bold"/>
                <a:cs typeface="Helvetica World Bold"/>
                <a:sym typeface="Helvetica World Bold"/>
              </a:rPr>
              <a:t>Proses Pengambilan Keputusan</a:t>
            </a:r>
          </a:p>
        </p:txBody>
      </p:sp>
      <p:sp>
        <p:nvSpPr>
          <p:cNvPr name="Freeform 7" id="7"/>
          <p:cNvSpPr/>
          <p:nvPr/>
        </p:nvSpPr>
        <p:spPr>
          <a:xfrm flipH="false" flipV="false" rot="0">
            <a:off x="1028700" y="1028700"/>
            <a:ext cx="566226" cy="741486"/>
          </a:xfrm>
          <a:custGeom>
            <a:avLst/>
            <a:gdLst/>
            <a:ahLst/>
            <a:cxnLst/>
            <a:rect r="r" b="b" t="t" l="l"/>
            <a:pathLst>
              <a:path h="741486" w="566226">
                <a:moveTo>
                  <a:pt x="0" y="0"/>
                </a:moveTo>
                <a:lnTo>
                  <a:pt x="566226" y="0"/>
                </a:lnTo>
                <a:lnTo>
                  <a:pt x="566226" y="741486"/>
                </a:lnTo>
                <a:lnTo>
                  <a:pt x="0" y="74148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1966690" y="1027128"/>
            <a:ext cx="3070694" cy="668431"/>
          </a:xfrm>
          <a:prstGeom prst="rect">
            <a:avLst/>
          </a:prstGeom>
        </p:spPr>
        <p:txBody>
          <a:bodyPr anchor="t" rtlCol="false" tIns="0" lIns="0" bIns="0" rIns="0">
            <a:spAutoFit/>
          </a:bodyPr>
          <a:lstStyle/>
          <a:p>
            <a:pPr algn="l" marL="0" indent="0" lvl="0">
              <a:lnSpc>
                <a:spcPts val="5487"/>
              </a:lnSpc>
              <a:spcBef>
                <a:spcPct val="0"/>
              </a:spcBef>
            </a:pPr>
            <a:r>
              <a:rPr lang="en-US" sz="3919" spc="-97">
                <a:solidFill>
                  <a:srgbClr val="D9D9E3"/>
                </a:solidFill>
                <a:latin typeface="Bricolage Grotesque"/>
                <a:ea typeface="Bricolage Grotesque"/>
                <a:cs typeface="Bricolage Grotesque"/>
                <a:sym typeface="Bricolage Grotesque"/>
              </a:rPr>
              <a:t>Kelompok 8</a:t>
            </a:r>
          </a:p>
        </p:txBody>
      </p:sp>
      <p:sp>
        <p:nvSpPr>
          <p:cNvPr name="TextBox 9" id="9"/>
          <p:cNvSpPr txBox="true"/>
          <p:nvPr/>
        </p:nvSpPr>
        <p:spPr>
          <a:xfrm rot="0">
            <a:off x="12368797" y="4265775"/>
            <a:ext cx="5035875" cy="2510536"/>
          </a:xfrm>
          <a:prstGeom prst="rect">
            <a:avLst/>
          </a:prstGeom>
        </p:spPr>
        <p:txBody>
          <a:bodyPr anchor="t" rtlCol="false" tIns="0" lIns="0" bIns="0" rIns="0">
            <a:spAutoFit/>
          </a:bodyPr>
          <a:lstStyle/>
          <a:p>
            <a:pPr algn="just" marL="561337" indent="-280669" lvl="1">
              <a:lnSpc>
                <a:spcPts val="3301"/>
              </a:lnSpc>
              <a:buAutoNum type="arabicPeriod" startAt="1"/>
            </a:pPr>
            <a:r>
              <a:rPr lang="en-US" sz="2599" spc="-64">
                <a:solidFill>
                  <a:srgbClr val="D9D9E3"/>
                </a:solidFill>
                <a:latin typeface="Bricolage Grotesque"/>
                <a:ea typeface="Bricolage Grotesque"/>
                <a:cs typeface="Bricolage Grotesque"/>
                <a:sym typeface="Bricolage Grotesque"/>
              </a:rPr>
              <a:t>Sistem menjumlahkan seluruh poin berdasarkan aturan di atas.</a:t>
            </a:r>
          </a:p>
          <a:p>
            <a:pPr algn="just" marL="561337" indent="-280669" lvl="1">
              <a:lnSpc>
                <a:spcPts val="3301"/>
              </a:lnSpc>
              <a:buAutoNum type="arabicPeriod" startAt="1"/>
            </a:pPr>
            <a:r>
              <a:rPr lang="en-US" sz="2599" spc="-64">
                <a:solidFill>
                  <a:srgbClr val="D9D9E3"/>
                </a:solidFill>
                <a:latin typeface="Bricolage Grotesque"/>
                <a:ea typeface="Bricolage Grotesque"/>
                <a:cs typeface="Bricolage Grotesque"/>
                <a:sym typeface="Bricolage Grotesque"/>
              </a:rPr>
              <a:t>Keputusan Kredit:</a:t>
            </a:r>
          </a:p>
          <a:p>
            <a:pPr algn="just" marL="561337" indent="-280669" lvl="1">
              <a:lnSpc>
                <a:spcPts val="3301"/>
              </a:lnSpc>
              <a:buFont typeface="Arial"/>
              <a:buChar char="•"/>
            </a:pPr>
            <a:r>
              <a:rPr lang="en-US" sz="2599" spc="-64">
                <a:solidFill>
                  <a:srgbClr val="D9D9E3"/>
                </a:solidFill>
                <a:latin typeface="Bricolage Grotesque"/>
                <a:ea typeface="Bricolage Grotesque"/>
                <a:cs typeface="Bricolage Grotesque"/>
                <a:sym typeface="Bricolage Grotesque"/>
              </a:rPr>
              <a:t>Skor ≥ 15: Kredit Diterima</a:t>
            </a:r>
          </a:p>
          <a:p>
            <a:pPr algn="just" marL="561337" indent="-280669" lvl="1">
              <a:lnSpc>
                <a:spcPts val="3301"/>
              </a:lnSpc>
              <a:buFont typeface="Arial"/>
              <a:buChar char="•"/>
            </a:pPr>
            <a:r>
              <a:rPr lang="en-US" sz="2599" spc="-64">
                <a:solidFill>
                  <a:srgbClr val="D9D9E3"/>
                </a:solidFill>
                <a:latin typeface="Bricolage Grotesque"/>
                <a:ea typeface="Bricolage Grotesque"/>
                <a:cs typeface="Bricolage Grotesque"/>
                <a:sym typeface="Bricolage Grotesque"/>
              </a:rPr>
              <a:t>Skor &lt; 15: Kredit Ditolak</a:t>
            </a:r>
          </a:p>
        </p:txBody>
      </p:sp>
      <p:grpSp>
        <p:nvGrpSpPr>
          <p:cNvPr name="Group 10" id="10"/>
          <p:cNvGrpSpPr/>
          <p:nvPr/>
        </p:nvGrpSpPr>
        <p:grpSpPr>
          <a:xfrm rot="0">
            <a:off x="11623260" y="2268961"/>
            <a:ext cx="1557249" cy="155724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149146" y="0"/>
                  </a:moveTo>
                  <a:lnTo>
                    <a:pt x="663654" y="0"/>
                  </a:lnTo>
                  <a:cubicBezTo>
                    <a:pt x="746025" y="0"/>
                    <a:pt x="812800" y="66775"/>
                    <a:pt x="812800" y="149146"/>
                  </a:cubicBezTo>
                  <a:lnTo>
                    <a:pt x="812800" y="663654"/>
                  </a:lnTo>
                  <a:cubicBezTo>
                    <a:pt x="812800" y="746025"/>
                    <a:pt x="746025" y="812800"/>
                    <a:pt x="663654" y="812800"/>
                  </a:cubicBezTo>
                  <a:lnTo>
                    <a:pt x="149146" y="812800"/>
                  </a:lnTo>
                  <a:cubicBezTo>
                    <a:pt x="66775" y="812800"/>
                    <a:pt x="0" y="746025"/>
                    <a:pt x="0" y="663654"/>
                  </a:cubicBezTo>
                  <a:lnTo>
                    <a:pt x="0" y="149146"/>
                  </a:lnTo>
                  <a:cubicBezTo>
                    <a:pt x="0" y="66775"/>
                    <a:pt x="66775" y="0"/>
                    <a:pt x="149146" y="0"/>
                  </a:cubicBezTo>
                  <a:close/>
                </a:path>
              </a:pathLst>
            </a:custGeom>
            <a:solidFill>
              <a:srgbClr val="6178CE"/>
            </a:solidFill>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11863814" y="2509516"/>
            <a:ext cx="1076140" cy="1076140"/>
          </a:xfrm>
          <a:custGeom>
            <a:avLst/>
            <a:gdLst/>
            <a:ahLst/>
            <a:cxnLst/>
            <a:rect r="r" b="b" t="t" l="l"/>
            <a:pathLst>
              <a:path h="1076140" w="1076140">
                <a:moveTo>
                  <a:pt x="0" y="0"/>
                </a:moveTo>
                <a:lnTo>
                  <a:pt x="1076140" y="0"/>
                </a:lnTo>
                <a:lnTo>
                  <a:pt x="1076140" y="1076140"/>
                </a:lnTo>
                <a:lnTo>
                  <a:pt x="0" y="107614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4" id="14"/>
          <p:cNvGrpSpPr/>
          <p:nvPr/>
        </p:nvGrpSpPr>
        <p:grpSpPr>
          <a:xfrm rot="0">
            <a:off x="6380901" y="3593460"/>
            <a:ext cx="1382729" cy="138272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128777" y="0"/>
                  </a:moveTo>
                  <a:lnTo>
                    <a:pt x="684023" y="0"/>
                  </a:lnTo>
                  <a:cubicBezTo>
                    <a:pt x="755144" y="0"/>
                    <a:pt x="812800" y="57656"/>
                    <a:pt x="812800" y="128777"/>
                  </a:cubicBezTo>
                  <a:lnTo>
                    <a:pt x="812800" y="684023"/>
                  </a:lnTo>
                  <a:cubicBezTo>
                    <a:pt x="812800" y="755144"/>
                    <a:pt x="755144" y="812800"/>
                    <a:pt x="684023" y="812800"/>
                  </a:cubicBezTo>
                  <a:lnTo>
                    <a:pt x="128777" y="812800"/>
                  </a:lnTo>
                  <a:cubicBezTo>
                    <a:pt x="57656" y="812800"/>
                    <a:pt x="0" y="755144"/>
                    <a:pt x="0" y="684023"/>
                  </a:cubicBezTo>
                  <a:lnTo>
                    <a:pt x="0" y="128777"/>
                  </a:lnTo>
                  <a:cubicBezTo>
                    <a:pt x="0" y="57656"/>
                    <a:pt x="57656" y="0"/>
                    <a:pt x="128777" y="0"/>
                  </a:cubicBezTo>
                  <a:close/>
                </a:path>
              </a:pathLst>
            </a:custGeom>
            <a:solidFill>
              <a:srgbClr val="6178CE"/>
            </a:solidFill>
          </p:spPr>
        </p:sp>
        <p:sp>
          <p:nvSpPr>
            <p:cNvPr name="TextBox 16" id="16"/>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6625116" y="3826210"/>
            <a:ext cx="894298" cy="917229"/>
          </a:xfrm>
          <a:custGeom>
            <a:avLst/>
            <a:gdLst/>
            <a:ahLst/>
            <a:cxnLst/>
            <a:rect r="r" b="b" t="t" l="l"/>
            <a:pathLst>
              <a:path h="917229" w="894298">
                <a:moveTo>
                  <a:pt x="0" y="0"/>
                </a:moveTo>
                <a:lnTo>
                  <a:pt x="894298" y="0"/>
                </a:lnTo>
                <a:lnTo>
                  <a:pt x="894298" y="917229"/>
                </a:lnTo>
                <a:lnTo>
                  <a:pt x="0" y="91722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8" id="18"/>
          <p:cNvGrpSpPr/>
          <p:nvPr/>
        </p:nvGrpSpPr>
        <p:grpSpPr>
          <a:xfrm rot="0">
            <a:off x="8390733" y="1028700"/>
            <a:ext cx="1425552" cy="142555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108616" y="0"/>
                  </a:moveTo>
                  <a:lnTo>
                    <a:pt x="704184" y="0"/>
                  </a:lnTo>
                  <a:cubicBezTo>
                    <a:pt x="732990" y="0"/>
                    <a:pt x="760617" y="11443"/>
                    <a:pt x="780987" y="31813"/>
                  </a:cubicBezTo>
                  <a:cubicBezTo>
                    <a:pt x="801357" y="52183"/>
                    <a:pt x="812800" y="79810"/>
                    <a:pt x="812800" y="108616"/>
                  </a:cubicBezTo>
                  <a:lnTo>
                    <a:pt x="812800" y="704184"/>
                  </a:lnTo>
                  <a:cubicBezTo>
                    <a:pt x="812800" y="732990"/>
                    <a:pt x="801357" y="760617"/>
                    <a:pt x="780987" y="780987"/>
                  </a:cubicBezTo>
                  <a:cubicBezTo>
                    <a:pt x="760617" y="801357"/>
                    <a:pt x="732990" y="812800"/>
                    <a:pt x="704184" y="812800"/>
                  </a:cubicBezTo>
                  <a:lnTo>
                    <a:pt x="108616" y="812800"/>
                  </a:lnTo>
                  <a:cubicBezTo>
                    <a:pt x="79810" y="812800"/>
                    <a:pt x="52183" y="801357"/>
                    <a:pt x="31813" y="780987"/>
                  </a:cubicBezTo>
                  <a:cubicBezTo>
                    <a:pt x="11443" y="760617"/>
                    <a:pt x="0" y="732990"/>
                    <a:pt x="0" y="704184"/>
                  </a:cubicBezTo>
                  <a:lnTo>
                    <a:pt x="0" y="108616"/>
                  </a:lnTo>
                  <a:cubicBezTo>
                    <a:pt x="0" y="79810"/>
                    <a:pt x="11443" y="52183"/>
                    <a:pt x="31813" y="31813"/>
                  </a:cubicBezTo>
                  <a:cubicBezTo>
                    <a:pt x="52183" y="11443"/>
                    <a:pt x="79810" y="0"/>
                    <a:pt x="108616" y="0"/>
                  </a:cubicBezTo>
                  <a:close/>
                </a:path>
              </a:pathLst>
            </a:custGeom>
            <a:solidFill>
              <a:srgbClr val="6178CE"/>
            </a:solidFill>
          </p:spPr>
        </p:sp>
        <p:sp>
          <p:nvSpPr>
            <p:cNvPr name="TextBox 20" id="2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21" id="21"/>
          <p:cNvSpPr/>
          <p:nvPr/>
        </p:nvSpPr>
        <p:spPr>
          <a:xfrm flipH="false" flipV="false" rot="0">
            <a:off x="8573454" y="1302976"/>
            <a:ext cx="1060110" cy="877000"/>
          </a:xfrm>
          <a:custGeom>
            <a:avLst/>
            <a:gdLst/>
            <a:ahLst/>
            <a:cxnLst/>
            <a:rect r="r" b="b" t="t" l="l"/>
            <a:pathLst>
              <a:path h="877000" w="1060110">
                <a:moveTo>
                  <a:pt x="0" y="0"/>
                </a:moveTo>
                <a:lnTo>
                  <a:pt x="1060110" y="0"/>
                </a:lnTo>
                <a:lnTo>
                  <a:pt x="1060110" y="877000"/>
                </a:lnTo>
                <a:lnTo>
                  <a:pt x="0" y="8770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C3866"/>
        </a:solidFill>
      </p:bgPr>
    </p:bg>
    <p:spTree>
      <p:nvGrpSpPr>
        <p:cNvPr id="1" name=""/>
        <p:cNvGrpSpPr/>
        <p:nvPr/>
      </p:nvGrpSpPr>
      <p:grpSpPr>
        <a:xfrm>
          <a:off x="0" y="0"/>
          <a:ext cx="0" cy="0"/>
          <a:chOff x="0" y="0"/>
          <a:chExt cx="0" cy="0"/>
        </a:xfrm>
      </p:grpSpPr>
      <p:sp>
        <p:nvSpPr>
          <p:cNvPr name="Freeform 2" id="2"/>
          <p:cNvSpPr/>
          <p:nvPr/>
        </p:nvSpPr>
        <p:spPr>
          <a:xfrm flipH="false" flipV="false" rot="0">
            <a:off x="-6528952" y="-1733500"/>
            <a:ext cx="13794380" cy="13794380"/>
          </a:xfrm>
          <a:custGeom>
            <a:avLst/>
            <a:gdLst/>
            <a:ahLst/>
            <a:cxnLst/>
            <a:rect r="r" b="b" t="t" l="l"/>
            <a:pathLst>
              <a:path h="13794380" w="13794380">
                <a:moveTo>
                  <a:pt x="0" y="0"/>
                </a:moveTo>
                <a:lnTo>
                  <a:pt x="13794380" y="0"/>
                </a:lnTo>
                <a:lnTo>
                  <a:pt x="13794380" y="13794381"/>
                </a:lnTo>
                <a:lnTo>
                  <a:pt x="0" y="137943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525982" y="-7772747"/>
            <a:ext cx="18051766" cy="12495975"/>
          </a:xfrm>
          <a:custGeom>
            <a:avLst/>
            <a:gdLst/>
            <a:ahLst/>
            <a:cxnLst/>
            <a:rect r="r" b="b" t="t" l="l"/>
            <a:pathLst>
              <a:path h="12495975" w="18051766">
                <a:moveTo>
                  <a:pt x="0" y="0"/>
                </a:moveTo>
                <a:lnTo>
                  <a:pt x="18051766" y="0"/>
                </a:lnTo>
                <a:lnTo>
                  <a:pt x="18051766" y="12495976"/>
                </a:lnTo>
                <a:lnTo>
                  <a:pt x="0" y="12495976"/>
                </a:lnTo>
                <a:lnTo>
                  <a:pt x="0" y="0"/>
                </a:lnTo>
                <a:close/>
              </a:path>
            </a:pathLst>
          </a:custGeom>
          <a:blipFill>
            <a:blip r:embed="rId4">
              <a:alphaModFix amt="15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276505" y="4693683"/>
            <a:ext cx="11120520" cy="2313700"/>
          </a:xfrm>
          <a:prstGeom prst="rect">
            <a:avLst/>
          </a:prstGeom>
        </p:spPr>
        <p:txBody>
          <a:bodyPr anchor="t" rtlCol="false" tIns="0" lIns="0" bIns="0" rIns="0">
            <a:spAutoFit/>
          </a:bodyPr>
          <a:lstStyle/>
          <a:p>
            <a:pPr algn="l">
              <a:lnSpc>
                <a:spcPts val="7469"/>
              </a:lnSpc>
            </a:pPr>
            <a:r>
              <a:rPr lang="en-US" sz="10093" spc="-504" b="true">
                <a:solidFill>
                  <a:srgbClr val="D9D9E3"/>
                </a:solidFill>
                <a:latin typeface="Helvetica World Bold"/>
                <a:ea typeface="Helvetica World Bold"/>
                <a:cs typeface="Helvetica World Bold"/>
                <a:sym typeface="Helvetica World Bold"/>
              </a:rPr>
              <a:t>BAB III</a:t>
            </a:r>
          </a:p>
          <a:p>
            <a:pPr algn="l" marL="0" indent="0" lvl="0">
              <a:lnSpc>
                <a:spcPts val="7469"/>
              </a:lnSpc>
            </a:pPr>
            <a:r>
              <a:rPr lang="en-US" b="true" sz="10093" spc="-504">
                <a:solidFill>
                  <a:srgbClr val="D9D9E3"/>
                </a:solidFill>
                <a:latin typeface="Helvetica World Bold"/>
                <a:ea typeface="Helvetica World Bold"/>
                <a:cs typeface="Helvetica World Bold"/>
                <a:sym typeface="Helvetica World Bold"/>
              </a:rPr>
              <a:t>Arsitektur Sistem</a:t>
            </a:r>
          </a:p>
        </p:txBody>
      </p:sp>
      <p:sp>
        <p:nvSpPr>
          <p:cNvPr name="Freeform 5" id="5"/>
          <p:cNvSpPr/>
          <p:nvPr/>
        </p:nvSpPr>
        <p:spPr>
          <a:xfrm flipH="false" flipV="false" rot="0">
            <a:off x="5558125" y="4723229"/>
            <a:ext cx="825146" cy="826649"/>
          </a:xfrm>
          <a:custGeom>
            <a:avLst/>
            <a:gdLst/>
            <a:ahLst/>
            <a:cxnLst/>
            <a:rect r="r" b="b" t="t" l="l"/>
            <a:pathLst>
              <a:path h="826649" w="825146">
                <a:moveTo>
                  <a:pt x="0" y="0"/>
                </a:moveTo>
                <a:lnTo>
                  <a:pt x="825146" y="0"/>
                </a:lnTo>
                <a:lnTo>
                  <a:pt x="825146" y="826649"/>
                </a:lnTo>
                <a:lnTo>
                  <a:pt x="0" y="82664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6" id="6"/>
          <p:cNvSpPr/>
          <p:nvPr/>
        </p:nvSpPr>
        <p:spPr>
          <a:xfrm flipV="true">
            <a:off x="1047750" y="4588025"/>
            <a:ext cx="0" cy="2217420"/>
          </a:xfrm>
          <a:prstGeom prst="line">
            <a:avLst/>
          </a:prstGeom>
          <a:ln cap="flat" w="38100">
            <a:solidFill>
              <a:srgbClr val="D9D9E3"/>
            </a:solidFill>
            <a:prstDash val="solid"/>
            <a:headEnd type="none" len="sm" w="sm"/>
            <a:tailEnd type="none" len="sm" w="sm"/>
          </a:ln>
        </p:spPr>
      </p:sp>
      <p:grpSp>
        <p:nvGrpSpPr>
          <p:cNvPr name="Group 7" id="7"/>
          <p:cNvGrpSpPr/>
          <p:nvPr/>
        </p:nvGrpSpPr>
        <p:grpSpPr>
          <a:xfrm rot="0">
            <a:off x="1276505" y="3009972"/>
            <a:ext cx="1236037" cy="123603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144061" y="0"/>
                  </a:moveTo>
                  <a:lnTo>
                    <a:pt x="668739" y="0"/>
                  </a:lnTo>
                  <a:cubicBezTo>
                    <a:pt x="748302" y="0"/>
                    <a:pt x="812800" y="64498"/>
                    <a:pt x="812800" y="144061"/>
                  </a:cubicBezTo>
                  <a:lnTo>
                    <a:pt x="812800" y="668739"/>
                  </a:lnTo>
                  <a:cubicBezTo>
                    <a:pt x="812800" y="748302"/>
                    <a:pt x="748302" y="812800"/>
                    <a:pt x="668739" y="812800"/>
                  </a:cubicBezTo>
                  <a:lnTo>
                    <a:pt x="144061" y="812800"/>
                  </a:lnTo>
                  <a:cubicBezTo>
                    <a:pt x="64498" y="812800"/>
                    <a:pt x="0" y="748302"/>
                    <a:pt x="0" y="668739"/>
                  </a:cubicBezTo>
                  <a:lnTo>
                    <a:pt x="0" y="144061"/>
                  </a:lnTo>
                  <a:cubicBezTo>
                    <a:pt x="0" y="64498"/>
                    <a:pt x="64498" y="0"/>
                    <a:pt x="144061" y="0"/>
                  </a:cubicBezTo>
                  <a:close/>
                </a:path>
              </a:pathLst>
            </a:custGeom>
            <a:solidFill>
              <a:srgbClr val="6178CE"/>
            </a:solidFill>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0301981" y="4080779"/>
            <a:ext cx="1284899" cy="128489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180759" y="0"/>
                  </a:moveTo>
                  <a:lnTo>
                    <a:pt x="632041" y="0"/>
                  </a:lnTo>
                  <a:cubicBezTo>
                    <a:pt x="679981" y="0"/>
                    <a:pt x="725958" y="19044"/>
                    <a:pt x="759857" y="52943"/>
                  </a:cubicBezTo>
                  <a:cubicBezTo>
                    <a:pt x="793756" y="86842"/>
                    <a:pt x="812800" y="132819"/>
                    <a:pt x="812800" y="180759"/>
                  </a:cubicBezTo>
                  <a:lnTo>
                    <a:pt x="812800" y="632041"/>
                  </a:lnTo>
                  <a:cubicBezTo>
                    <a:pt x="812800" y="679981"/>
                    <a:pt x="793756" y="725958"/>
                    <a:pt x="759857" y="759857"/>
                  </a:cubicBezTo>
                  <a:cubicBezTo>
                    <a:pt x="725958" y="793756"/>
                    <a:pt x="679981" y="812800"/>
                    <a:pt x="632041" y="812800"/>
                  </a:cubicBezTo>
                  <a:lnTo>
                    <a:pt x="180759" y="812800"/>
                  </a:lnTo>
                  <a:cubicBezTo>
                    <a:pt x="132819" y="812800"/>
                    <a:pt x="86842" y="793756"/>
                    <a:pt x="52943" y="759857"/>
                  </a:cubicBezTo>
                  <a:cubicBezTo>
                    <a:pt x="19044" y="725958"/>
                    <a:pt x="0" y="679981"/>
                    <a:pt x="0" y="632041"/>
                  </a:cubicBezTo>
                  <a:lnTo>
                    <a:pt x="0" y="180759"/>
                  </a:lnTo>
                  <a:cubicBezTo>
                    <a:pt x="0" y="132819"/>
                    <a:pt x="19044" y="86842"/>
                    <a:pt x="52943" y="52943"/>
                  </a:cubicBezTo>
                  <a:cubicBezTo>
                    <a:pt x="86842" y="19044"/>
                    <a:pt x="132819" y="0"/>
                    <a:pt x="180759" y="0"/>
                  </a:cubicBezTo>
                  <a:close/>
                </a:path>
              </a:pathLst>
            </a:custGeom>
            <a:solidFill>
              <a:srgbClr val="6178CE"/>
            </a:solidFill>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10527121" y="4253862"/>
            <a:ext cx="834619" cy="938733"/>
          </a:xfrm>
          <a:custGeom>
            <a:avLst/>
            <a:gdLst/>
            <a:ahLst/>
            <a:cxnLst/>
            <a:rect r="r" b="b" t="t" l="l"/>
            <a:pathLst>
              <a:path h="938733" w="834619">
                <a:moveTo>
                  <a:pt x="0" y="0"/>
                </a:moveTo>
                <a:lnTo>
                  <a:pt x="834619" y="0"/>
                </a:lnTo>
                <a:lnTo>
                  <a:pt x="834619" y="938733"/>
                </a:lnTo>
                <a:lnTo>
                  <a:pt x="0" y="93873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1494812" y="3218029"/>
            <a:ext cx="799423" cy="819921"/>
          </a:xfrm>
          <a:custGeom>
            <a:avLst/>
            <a:gdLst/>
            <a:ahLst/>
            <a:cxnLst/>
            <a:rect r="r" b="b" t="t" l="l"/>
            <a:pathLst>
              <a:path h="819921" w="799423">
                <a:moveTo>
                  <a:pt x="0" y="0"/>
                </a:moveTo>
                <a:lnTo>
                  <a:pt x="799423" y="0"/>
                </a:lnTo>
                <a:lnTo>
                  <a:pt x="799423" y="819922"/>
                </a:lnTo>
                <a:lnTo>
                  <a:pt x="0" y="81992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0">
            <a:off x="12307488" y="4019141"/>
            <a:ext cx="4696994" cy="9429040"/>
          </a:xfrm>
          <a:custGeom>
            <a:avLst/>
            <a:gdLst/>
            <a:ahLst/>
            <a:cxnLst/>
            <a:rect r="r" b="b" t="t" l="l"/>
            <a:pathLst>
              <a:path h="9429040" w="4696994">
                <a:moveTo>
                  <a:pt x="0" y="0"/>
                </a:moveTo>
                <a:lnTo>
                  <a:pt x="4696994" y="0"/>
                </a:lnTo>
                <a:lnTo>
                  <a:pt x="4696994" y="9429040"/>
                </a:lnTo>
                <a:lnTo>
                  <a:pt x="0" y="942904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6" id="16"/>
          <p:cNvSpPr/>
          <p:nvPr/>
        </p:nvSpPr>
        <p:spPr>
          <a:xfrm flipH="false" flipV="false" rot="0">
            <a:off x="11162738" y="6073921"/>
            <a:ext cx="6986495" cy="4230005"/>
          </a:xfrm>
          <a:custGeom>
            <a:avLst/>
            <a:gdLst/>
            <a:ahLst/>
            <a:cxnLst/>
            <a:rect r="r" b="b" t="t" l="l"/>
            <a:pathLst>
              <a:path h="4230005" w="6986495">
                <a:moveTo>
                  <a:pt x="0" y="0"/>
                </a:moveTo>
                <a:lnTo>
                  <a:pt x="6986495" y="0"/>
                </a:lnTo>
                <a:lnTo>
                  <a:pt x="6986495" y="4230005"/>
                </a:lnTo>
                <a:lnTo>
                  <a:pt x="0" y="423000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C3866"/>
        </a:solidFill>
      </p:bgPr>
    </p:bg>
    <p:spTree>
      <p:nvGrpSpPr>
        <p:cNvPr id="1" name=""/>
        <p:cNvGrpSpPr/>
        <p:nvPr/>
      </p:nvGrpSpPr>
      <p:grpSpPr>
        <a:xfrm>
          <a:off x="0" y="0"/>
          <a:ext cx="0" cy="0"/>
          <a:chOff x="0" y="0"/>
          <a:chExt cx="0" cy="0"/>
        </a:xfrm>
      </p:grpSpPr>
      <p:sp>
        <p:nvSpPr>
          <p:cNvPr name="Freeform 2" id="2"/>
          <p:cNvSpPr/>
          <p:nvPr/>
        </p:nvSpPr>
        <p:spPr>
          <a:xfrm flipH="false" flipV="false" rot="0">
            <a:off x="-6528952" y="-1733500"/>
            <a:ext cx="13794380" cy="13794380"/>
          </a:xfrm>
          <a:custGeom>
            <a:avLst/>
            <a:gdLst/>
            <a:ahLst/>
            <a:cxnLst/>
            <a:rect r="r" b="b" t="t" l="l"/>
            <a:pathLst>
              <a:path h="13794380" w="13794380">
                <a:moveTo>
                  <a:pt x="0" y="0"/>
                </a:moveTo>
                <a:lnTo>
                  <a:pt x="13794380" y="0"/>
                </a:lnTo>
                <a:lnTo>
                  <a:pt x="13794380" y="13794381"/>
                </a:lnTo>
                <a:lnTo>
                  <a:pt x="0" y="137943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525982" y="-7772747"/>
            <a:ext cx="18051766" cy="12495975"/>
          </a:xfrm>
          <a:custGeom>
            <a:avLst/>
            <a:gdLst/>
            <a:ahLst/>
            <a:cxnLst/>
            <a:rect r="r" b="b" t="t" l="l"/>
            <a:pathLst>
              <a:path h="12495975" w="18051766">
                <a:moveTo>
                  <a:pt x="0" y="0"/>
                </a:moveTo>
                <a:lnTo>
                  <a:pt x="18051766" y="0"/>
                </a:lnTo>
                <a:lnTo>
                  <a:pt x="18051766" y="12495976"/>
                </a:lnTo>
                <a:lnTo>
                  <a:pt x="0" y="12495976"/>
                </a:lnTo>
                <a:lnTo>
                  <a:pt x="0" y="0"/>
                </a:lnTo>
                <a:close/>
              </a:path>
            </a:pathLst>
          </a:custGeom>
          <a:blipFill>
            <a:blip r:embed="rId4">
              <a:alphaModFix amt="1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583553">
            <a:off x="5880452" y="1284196"/>
            <a:ext cx="3224272" cy="6472606"/>
          </a:xfrm>
          <a:custGeom>
            <a:avLst/>
            <a:gdLst/>
            <a:ahLst/>
            <a:cxnLst/>
            <a:rect r="r" b="b" t="t" l="l"/>
            <a:pathLst>
              <a:path h="6472606" w="3224272">
                <a:moveTo>
                  <a:pt x="0" y="0"/>
                </a:moveTo>
                <a:lnTo>
                  <a:pt x="3224272" y="0"/>
                </a:lnTo>
                <a:lnTo>
                  <a:pt x="3224272" y="6472606"/>
                </a:lnTo>
                <a:lnTo>
                  <a:pt x="0" y="6472606"/>
                </a:lnTo>
                <a:lnTo>
                  <a:pt x="0" y="0"/>
                </a:lnTo>
                <a:close/>
              </a:path>
            </a:pathLst>
          </a:custGeom>
          <a:blipFill>
            <a:blip r:embed="rId6">
              <a:alphaModFix amt="30000"/>
              <a:extLst>
                <a:ext uri="{96DAC541-7B7A-43D3-8B79-37D633B846F1}">
                  <asvg:svgBlip xmlns:asvg="http://schemas.microsoft.com/office/drawing/2016/SVG/main" r:embed="rId7"/>
                </a:ext>
              </a:extLst>
            </a:blip>
            <a:stretch>
              <a:fillRect l="0" t="0" r="0" b="0"/>
            </a:stretch>
          </a:blipFill>
        </p:spPr>
      </p:sp>
      <p:sp>
        <p:nvSpPr>
          <p:cNvPr name="AutoShape 5" id="5"/>
          <p:cNvSpPr/>
          <p:nvPr/>
        </p:nvSpPr>
        <p:spPr>
          <a:xfrm flipV="true">
            <a:off x="594275" y="7814994"/>
            <a:ext cx="0" cy="2217420"/>
          </a:xfrm>
          <a:prstGeom prst="line">
            <a:avLst/>
          </a:prstGeom>
          <a:ln cap="flat" w="38100">
            <a:solidFill>
              <a:srgbClr val="D9D9E3"/>
            </a:solidFill>
            <a:prstDash val="solid"/>
            <a:headEnd type="none" len="sm" w="sm"/>
            <a:tailEnd type="none" len="sm" w="sm"/>
          </a:ln>
        </p:spPr>
      </p:sp>
      <p:sp>
        <p:nvSpPr>
          <p:cNvPr name="Freeform 6" id="6"/>
          <p:cNvSpPr/>
          <p:nvPr/>
        </p:nvSpPr>
        <p:spPr>
          <a:xfrm flipH="false" flipV="false" rot="0">
            <a:off x="4520361" y="229611"/>
            <a:ext cx="12325710" cy="8581775"/>
          </a:xfrm>
          <a:custGeom>
            <a:avLst/>
            <a:gdLst/>
            <a:ahLst/>
            <a:cxnLst/>
            <a:rect r="r" b="b" t="t" l="l"/>
            <a:pathLst>
              <a:path h="8581775" w="12325710">
                <a:moveTo>
                  <a:pt x="0" y="0"/>
                </a:moveTo>
                <a:lnTo>
                  <a:pt x="12325710" y="0"/>
                </a:lnTo>
                <a:lnTo>
                  <a:pt x="12325710" y="8581775"/>
                </a:lnTo>
                <a:lnTo>
                  <a:pt x="0" y="8581775"/>
                </a:lnTo>
                <a:lnTo>
                  <a:pt x="0" y="0"/>
                </a:lnTo>
                <a:close/>
              </a:path>
            </a:pathLst>
          </a:custGeom>
          <a:blipFill>
            <a:blip r:embed="rId8"/>
            <a:stretch>
              <a:fillRect l="0" t="0" r="0" b="0"/>
            </a:stretch>
          </a:blipFill>
        </p:spPr>
      </p:sp>
      <p:sp>
        <p:nvSpPr>
          <p:cNvPr name="TextBox 7" id="7"/>
          <p:cNvSpPr txBox="true"/>
          <p:nvPr/>
        </p:nvSpPr>
        <p:spPr>
          <a:xfrm rot="0">
            <a:off x="896438" y="7874978"/>
            <a:ext cx="1608779" cy="858346"/>
          </a:xfrm>
          <a:prstGeom prst="rect">
            <a:avLst/>
          </a:prstGeom>
        </p:spPr>
        <p:txBody>
          <a:bodyPr anchor="t" rtlCol="false" tIns="0" lIns="0" bIns="0" rIns="0">
            <a:spAutoFit/>
          </a:bodyPr>
          <a:lstStyle/>
          <a:p>
            <a:pPr algn="l" marL="0" indent="0" lvl="0">
              <a:lnSpc>
                <a:spcPts val="5256"/>
              </a:lnSpc>
            </a:pPr>
            <a:r>
              <a:rPr lang="en-US" b="true" sz="7102" spc="-355">
                <a:solidFill>
                  <a:srgbClr val="D9D9E3"/>
                </a:solidFill>
                <a:latin typeface="Helvetica World Bold"/>
                <a:ea typeface="Helvetica World Bold"/>
                <a:cs typeface="Helvetica World Bold"/>
                <a:sym typeface="Helvetica World Bold"/>
              </a:rPr>
              <a:t>01.</a:t>
            </a:r>
          </a:p>
        </p:txBody>
      </p:sp>
      <p:sp>
        <p:nvSpPr>
          <p:cNvPr name="TextBox 8" id="8"/>
          <p:cNvSpPr txBox="true"/>
          <p:nvPr/>
        </p:nvSpPr>
        <p:spPr>
          <a:xfrm rot="0">
            <a:off x="896438" y="8975902"/>
            <a:ext cx="6596150" cy="667131"/>
          </a:xfrm>
          <a:prstGeom prst="rect">
            <a:avLst/>
          </a:prstGeom>
        </p:spPr>
        <p:txBody>
          <a:bodyPr anchor="t" rtlCol="false" tIns="0" lIns="0" bIns="0" rIns="0">
            <a:spAutoFit/>
          </a:bodyPr>
          <a:lstStyle/>
          <a:p>
            <a:pPr algn="l" marL="0" indent="0" lvl="0">
              <a:lnSpc>
                <a:spcPts val="2667"/>
              </a:lnSpc>
            </a:pPr>
            <a:r>
              <a:rPr lang="en-US" sz="2100" spc="-52">
                <a:solidFill>
                  <a:srgbClr val="D9D9E3"/>
                </a:solidFill>
                <a:latin typeface="Bricolage Grotesque"/>
                <a:ea typeface="Bricolage Grotesque"/>
                <a:cs typeface="Bricolage Grotesque"/>
                <a:sym typeface="Bricolage Grotesque"/>
              </a:rPr>
              <a:t>Alur dimulai dari input pengguna (informasi pribadi) melalui formulir HTML.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DAGRr5BDj08</dc:identifier>
  <dcterms:modified xsi:type="dcterms:W3CDTF">2011-08-01T06:04:30Z</dcterms:modified>
  <cp:revision>1</cp:revision>
  <dc:title>Sistem Penentuan Pemberian Kredit</dc:title>
</cp:coreProperties>
</file>